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53"/>
  </p:notesMasterIdLst>
  <p:handoutMasterIdLst>
    <p:handoutMasterId r:id="rId54"/>
  </p:handoutMasterIdLst>
  <p:sldIdLst>
    <p:sldId id="256" r:id="rId2"/>
    <p:sldId id="324" r:id="rId3"/>
    <p:sldId id="325" r:id="rId4"/>
    <p:sldId id="293" r:id="rId5"/>
    <p:sldId id="277" r:id="rId6"/>
    <p:sldId id="303" r:id="rId7"/>
    <p:sldId id="327" r:id="rId8"/>
    <p:sldId id="332" r:id="rId9"/>
    <p:sldId id="326" r:id="rId10"/>
    <p:sldId id="333" r:id="rId11"/>
    <p:sldId id="334" r:id="rId12"/>
    <p:sldId id="335" r:id="rId13"/>
    <p:sldId id="336" r:id="rId14"/>
    <p:sldId id="338" r:id="rId15"/>
    <p:sldId id="352" r:id="rId16"/>
    <p:sldId id="353" r:id="rId17"/>
    <p:sldId id="288" r:id="rId18"/>
    <p:sldId id="322" r:id="rId19"/>
    <p:sldId id="264" r:id="rId20"/>
    <p:sldId id="339" r:id="rId21"/>
    <p:sldId id="323" r:id="rId22"/>
    <p:sldId id="297" r:id="rId23"/>
    <p:sldId id="310" r:id="rId24"/>
    <p:sldId id="315" r:id="rId25"/>
    <p:sldId id="317" r:id="rId26"/>
    <p:sldId id="316" r:id="rId27"/>
    <p:sldId id="340" r:id="rId28"/>
    <p:sldId id="356" r:id="rId29"/>
    <p:sldId id="350" r:id="rId30"/>
    <p:sldId id="308" r:id="rId31"/>
    <p:sldId id="328" r:id="rId32"/>
    <p:sldId id="329" r:id="rId33"/>
    <p:sldId id="357" r:id="rId34"/>
    <p:sldId id="330" r:id="rId35"/>
    <p:sldId id="337" r:id="rId36"/>
    <p:sldId id="331" r:id="rId37"/>
    <p:sldId id="341" r:id="rId38"/>
    <p:sldId id="346" r:id="rId39"/>
    <p:sldId id="343" r:id="rId40"/>
    <p:sldId id="344" r:id="rId41"/>
    <p:sldId id="342" r:id="rId42"/>
    <p:sldId id="345" r:id="rId43"/>
    <p:sldId id="347" r:id="rId44"/>
    <p:sldId id="354" r:id="rId45"/>
    <p:sldId id="348" r:id="rId46"/>
    <p:sldId id="355" r:id="rId47"/>
    <p:sldId id="351" r:id="rId48"/>
    <p:sldId id="349" r:id="rId49"/>
    <p:sldId id="275" r:id="rId50"/>
    <p:sldId id="300" r:id="rId51"/>
    <p:sldId id="27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828DF-0CC3-4376-8FF4-ACCED8A1CC1D}" v="5" dt="2022-12-08T07:52:25.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3215" autoAdjust="0"/>
  </p:normalViewPr>
  <p:slideViewPr>
    <p:cSldViewPr snapToGrid="0">
      <p:cViewPr varScale="1">
        <p:scale>
          <a:sx n="151" d="100"/>
          <a:sy n="151" d="100"/>
        </p:scale>
        <p:origin x="552" y="354"/>
      </p:cViewPr>
      <p:guideLst>
        <p:guide orient="horz" pos="792"/>
        <p:guide pos="3144"/>
        <p:guide orient="horz" pos="9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48" d="100"/>
          <a:sy n="48" d="100"/>
        </p:scale>
        <p:origin x="183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12/26/2025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12/26/2025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dirty="0"/>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dirty="0"/>
              <a:t>20XX</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id="{AF8E4D1E-5580-4429-B822-B0ACA17BF2DE}"/>
              </a:ext>
              <a:ext uri="{C183D7F6-B498-43B3-948B-1728B52AA6E4}">
                <adec:decorative xmlns:adec="http://schemas.microsoft.com/office/drawing/2017/decorative"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8EFE5A-E7ED-42E0-B4F7-CD6FB9AC0BE3}"/>
              </a:ext>
              <a:ext uri="{C183D7F6-B498-43B3-948B-1728B52AA6E4}">
                <adec:decorative xmlns:adec="http://schemas.microsoft.com/office/drawing/2017/decorative"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99E5560-6CE0-4494-96B0-E58711D435AA}"/>
              </a:ext>
              <a:ext uri="{C183D7F6-B498-43B3-948B-1728B52AA6E4}">
                <adec:decorative xmlns:adec="http://schemas.microsoft.com/office/drawing/2017/decorative"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dirty="0"/>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dirty="0"/>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888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etition char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8" name="Footer Placeholder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8650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4" name="Group 3">
            <a:extLst>
              <a:ext uri="{FF2B5EF4-FFF2-40B4-BE49-F238E27FC236}">
                <a16:creationId xmlns:a16="http://schemas.microsoft.com/office/drawing/2014/main" id="{0CBECFE1-9F80-4EFE-9699-3A240475EEDE}"/>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357998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dirty="0"/>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60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dirty="0"/>
              <a:t>Click to ADD TITLE</a:t>
            </a:r>
            <a:endParaRPr lang="en-ZA" dirty="0"/>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59" name="Text Placeholder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0" name="Text Placeholder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1" name="Text Placeholder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2" name="Text Placeholder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7" name="Arrow: Right 36">
            <a:extLst>
              <a:ext uri="{FF2B5EF4-FFF2-40B4-BE49-F238E27FC236}">
                <a16:creationId xmlns:a16="http://schemas.microsoft.com/office/drawing/2014/main" id="{A21A7A3E-FAE9-412E-9085-C5396DD58558}"/>
              </a:ext>
              <a:ext uri="{C183D7F6-B498-43B3-948B-1728B52AA6E4}">
                <adec:decorative xmlns:adec="http://schemas.microsoft.com/office/drawing/2017/decorative"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id="{2DB417EF-A4F1-45A2-ACA0-5C82104244A7}"/>
              </a:ext>
              <a:ext uri="{C183D7F6-B498-43B3-948B-1728B52AA6E4}">
                <adec:decorative xmlns:adec="http://schemas.microsoft.com/office/drawing/2017/decorative"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81057A-21E4-4E98-BFE7-5B870E5EAA41}"/>
              </a:ext>
              <a:ext uri="{C183D7F6-B498-43B3-948B-1728B52AA6E4}">
                <adec:decorative xmlns:adec="http://schemas.microsoft.com/office/drawing/2017/decorative"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7D18C9-8D44-4323-B6BF-BF76C2381281}"/>
              </a:ext>
              <a:ext uri="{C183D7F6-B498-43B3-948B-1728B52AA6E4}">
                <adec:decorative xmlns:adec="http://schemas.microsoft.com/office/drawing/2017/decorative"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01D3F8-FF19-44BC-9EE7-6B58CD82BBD1}"/>
              </a:ext>
              <a:ext uri="{C183D7F6-B498-43B3-948B-1728B52AA6E4}">
                <adec:decorative xmlns:adec="http://schemas.microsoft.com/office/drawing/2017/decorative"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6ACB076-AF56-41FE-9380-E9AD0CF40394}"/>
              </a:ext>
              <a:ext uri="{C183D7F6-B498-43B3-948B-1728B52AA6E4}">
                <adec:decorative xmlns:adec="http://schemas.microsoft.com/office/drawing/2017/decorative"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1BD79D-A068-4E2B-A576-16599ECD33DF}"/>
              </a:ext>
              <a:ext uri="{C183D7F6-B498-43B3-948B-1728B52AA6E4}">
                <adec:decorative xmlns:adec="http://schemas.microsoft.com/office/drawing/2017/decorative"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4" name="Text Placeholder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5" name="Text Placeholder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6" name="Text Placeholder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7" name="Text Placeholder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8" name="Text Placeholder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dirty="0"/>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5061128"/>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07115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endParaRPr lang="en-US" dirty="0"/>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endParaRPr lang="en-US" dirty="0"/>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endParaRPr lang="en-US" dirty="0"/>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endParaRPr lang="en-US" dirty="0"/>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6893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0202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right">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75666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 Placeholder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3" name="Text Placeholder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4" name="Text Placeholder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Text Placeholder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68" name="Text Placeholder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Date Placeholder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dirty="0"/>
              <a:t>20XX</a:t>
            </a:r>
          </a:p>
        </p:txBody>
      </p:sp>
      <p:sp>
        <p:nvSpPr>
          <p:cNvPr id="66" name="Footer Placeholder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5940455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dirty="0"/>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dirty="0"/>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dirty="0"/>
              <a:t>Click to ADD TITLE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dirty="0"/>
              <a:t>20XX</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dirty="0"/>
              <a:t>Pitch deck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with ic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dirty="0"/>
              <a:t>CLICK TO ADD TITLE</a:t>
            </a:r>
          </a:p>
        </p:txBody>
      </p:sp>
      <p:sp>
        <p:nvSpPr>
          <p:cNvPr id="60" name="Online Image Placeholder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endParaRPr lang="en-US" dirty="0"/>
          </a:p>
        </p:txBody>
      </p:sp>
      <p:sp>
        <p:nvSpPr>
          <p:cNvPr id="61" name="Online Image Placeholder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endParaRPr lang="en-US" dirty="0"/>
          </a:p>
        </p:txBody>
      </p:sp>
      <p:sp>
        <p:nvSpPr>
          <p:cNvPr id="62" name="Online Image Placeholder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endParaRPr lang="en-US" dirty="0"/>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63" name="Date Placeholder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dirty="0"/>
              <a:t>20XX</a:t>
            </a:r>
          </a:p>
        </p:txBody>
      </p:sp>
      <p:sp>
        <p:nvSpPr>
          <p:cNvPr id="64" name="Footer Placeholder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5" name="Slide Number Placeholder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3132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4761049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1" r:id="rId3"/>
    <p:sldLayoutId id="2147483677" r:id="rId4"/>
    <p:sldLayoutId id="2147483679" r:id="rId5"/>
    <p:sldLayoutId id="2147483678" r:id="rId6"/>
    <p:sldLayoutId id="2147483681" r:id="rId7"/>
    <p:sldLayoutId id="2147483680" r:id="rId8"/>
    <p:sldLayoutId id="2147483694" r:id="rId9"/>
    <p:sldLayoutId id="2147483685" r:id="rId10"/>
    <p:sldLayoutId id="2147483696" r:id="rId11"/>
    <p:sldLayoutId id="2147483697" r:id="rId12"/>
    <p:sldLayoutId id="2147483687" r:id="rId13"/>
    <p:sldLayoutId id="2147483684" r:id="rId14"/>
    <p:sldLayoutId id="2147483698" r:id="rId15"/>
    <p:sldLayoutId id="2147483676" r:id="rId16"/>
    <p:sldLayoutId id="2147483671" r:id="rId17"/>
    <p:sldLayoutId id="2147483670" r:id="rId18"/>
    <p:sldLayoutId id="2147483683" r:id="rId19"/>
    <p:sldLayoutId id="2147483672" r:id="rId2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9.xml"/><Relationship Id="rId5" Type="http://schemas.openxmlformats.org/officeDocument/2006/relationships/image" Target="../media/image52.sv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svg"/><Relationship Id="rId3" Type="http://schemas.openxmlformats.org/officeDocument/2006/relationships/image" Target="../media/image54.png"/><Relationship Id="rId7" Type="http://schemas.openxmlformats.org/officeDocument/2006/relationships/image" Target="../media/image58.svg"/><Relationship Id="rId12" Type="http://schemas.openxmlformats.org/officeDocument/2006/relationships/image" Target="../media/image63.sv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svg"/><Relationship Id="rId20" Type="http://schemas.openxmlformats.org/officeDocument/2006/relationships/image" Target="../media/image71.svg"/><Relationship Id="rId1" Type="http://schemas.openxmlformats.org/officeDocument/2006/relationships/slideLayout" Target="../slideLayouts/slideLayout9.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svg"/><Relationship Id="rId15" Type="http://schemas.openxmlformats.org/officeDocument/2006/relationships/image" Target="../media/image66.png"/><Relationship Id="rId10" Type="http://schemas.openxmlformats.org/officeDocument/2006/relationships/image" Target="../media/image61.sv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sv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svg"/><Relationship Id="rId2" Type="http://schemas.openxmlformats.org/officeDocument/2006/relationships/image" Target="../media/image87.png"/><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s://turbo.build/pack/docs/advanced/profiling" TargetMode="External"/><Relationship Id="rId1" Type="http://schemas.openxmlformats.org/officeDocument/2006/relationships/slideLayout" Target="../slideLayouts/slideLayout6.xml"/><Relationship Id="rId4" Type="http://schemas.openxmlformats.org/officeDocument/2006/relationships/image" Target="../media/image94.png"/></Relationships>
</file>

<file path=ppt/slides/_rels/slide2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7.xml"/><Relationship Id="rId6" Type="http://schemas.openxmlformats.org/officeDocument/2006/relationships/image" Target="../media/image79.png"/><Relationship Id="rId5" Type="http://schemas.openxmlformats.org/officeDocument/2006/relationships/image" Target="../media/image85.png"/><Relationship Id="rId4" Type="http://schemas.openxmlformats.org/officeDocument/2006/relationships/image" Target="../media/image104.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9.xml"/><Relationship Id="rId5" Type="http://schemas.openxmlformats.org/officeDocument/2006/relationships/image" Target="../media/image108.png"/><Relationship Id="rId4" Type="http://schemas.openxmlformats.org/officeDocument/2006/relationships/image" Target="../media/image107.png"/></Relationships>
</file>

<file path=ppt/slides/_rels/slide32.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5.png"/><Relationship Id="rId7" Type="http://schemas.openxmlformats.org/officeDocument/2006/relationships/image" Target="../media/image92.svg"/><Relationship Id="rId2" Type="http://schemas.openxmlformats.org/officeDocument/2006/relationships/image" Target="../media/image114.png"/><Relationship Id="rId1" Type="http://schemas.openxmlformats.org/officeDocument/2006/relationships/slideLayout" Target="../slideLayouts/slideLayout9.xml"/><Relationship Id="rId6" Type="http://schemas.openxmlformats.org/officeDocument/2006/relationships/image" Target="../media/image91.png"/><Relationship Id="rId5" Type="http://schemas.openxmlformats.org/officeDocument/2006/relationships/image" Target="../media/image117.png"/><Relationship Id="rId4" Type="http://schemas.openxmlformats.org/officeDocument/2006/relationships/image" Target="../media/image116.svg"/><Relationship Id="rId9" Type="http://schemas.openxmlformats.org/officeDocument/2006/relationships/image" Target="../media/image119.png"/></Relationships>
</file>

<file path=ppt/slides/_rels/slide3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5.png"/><Relationship Id="rId7" Type="http://schemas.openxmlformats.org/officeDocument/2006/relationships/image" Target="../media/image120.png"/><Relationship Id="rId2" Type="http://schemas.openxmlformats.org/officeDocument/2006/relationships/image" Target="../media/image114.png"/><Relationship Id="rId1" Type="http://schemas.openxmlformats.org/officeDocument/2006/relationships/slideLayout" Target="../slideLayouts/slideLayout9.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116.svg"/></Relationships>
</file>

<file path=ppt/slides/_rels/slide3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126.png"/><Relationship Id="rId3" Type="http://schemas.openxmlformats.org/officeDocument/2006/relationships/image" Target="../media/image115.png"/><Relationship Id="rId7" Type="http://schemas.openxmlformats.org/officeDocument/2006/relationships/image" Target="../media/image55.png"/><Relationship Id="rId12" Type="http://schemas.openxmlformats.org/officeDocument/2006/relationships/image" Target="../media/image125.svg"/><Relationship Id="rId2" Type="http://schemas.openxmlformats.org/officeDocument/2006/relationships/image" Target="../media/image114.png"/><Relationship Id="rId1" Type="http://schemas.openxmlformats.org/officeDocument/2006/relationships/slideLayout" Target="../slideLayouts/slideLayout9.xml"/><Relationship Id="rId6" Type="http://schemas.openxmlformats.org/officeDocument/2006/relationships/image" Target="../media/image92.svg"/><Relationship Id="rId11" Type="http://schemas.openxmlformats.org/officeDocument/2006/relationships/image" Target="../media/image124.png"/><Relationship Id="rId5" Type="http://schemas.openxmlformats.org/officeDocument/2006/relationships/image" Target="../media/image91.png"/><Relationship Id="rId10" Type="http://schemas.openxmlformats.org/officeDocument/2006/relationships/image" Target="../media/image123.svg"/><Relationship Id="rId4" Type="http://schemas.openxmlformats.org/officeDocument/2006/relationships/image" Target="../media/image116.svg"/><Relationship Id="rId9" Type="http://schemas.openxmlformats.org/officeDocument/2006/relationships/image" Target="../media/image122.png"/><Relationship Id="rId14" Type="http://schemas.openxmlformats.org/officeDocument/2006/relationships/image" Target="../media/image127.sv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28.png"/><Relationship Id="rId2" Type="http://schemas.openxmlformats.org/officeDocument/2006/relationships/image" Target="../media/image114.png"/><Relationship Id="rId1" Type="http://schemas.openxmlformats.org/officeDocument/2006/relationships/slideLayout" Target="../slideLayouts/slideLayout9.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116.svg"/></Relationships>
</file>

<file path=ppt/slides/_rels/slide4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9.xml"/><Relationship Id="rId5" Type="http://schemas.openxmlformats.org/officeDocument/2006/relationships/image" Target="../media/image132.svg"/><Relationship Id="rId4" Type="http://schemas.openxmlformats.org/officeDocument/2006/relationships/image" Target="../media/image131.png"/></Relationships>
</file>

<file path=ppt/slides/_rels/slide4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9.xml"/><Relationship Id="rId4" Type="http://schemas.openxmlformats.org/officeDocument/2006/relationships/image" Target="../media/image133.png"/></Relationships>
</file>

<file path=ppt/slides/_rels/slide4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9.xml"/><Relationship Id="rId5" Type="http://schemas.openxmlformats.org/officeDocument/2006/relationships/image" Target="../media/image134.png"/><Relationship Id="rId4" Type="http://schemas.openxmlformats.org/officeDocument/2006/relationships/hyperlink" Target="https://playwright.dev/docs/p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9.xml"/><Relationship Id="rId5" Type="http://schemas.openxmlformats.org/officeDocument/2006/relationships/image" Target="../media/image136.png"/><Relationship Id="rId4" Type="http://schemas.openxmlformats.org/officeDocument/2006/relationships/image" Target="../media/image135.png"/></Relationships>
</file>

<file path=ppt/slides/_rels/slide4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9.xml"/><Relationship Id="rId4" Type="http://schemas.openxmlformats.org/officeDocument/2006/relationships/image" Target="../media/image137.png"/></Relationships>
</file>

<file path=ppt/slides/_rels/slide4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9.xml"/><Relationship Id="rId4" Type="http://schemas.openxmlformats.org/officeDocument/2006/relationships/image" Target="../media/image138.png"/></Relationships>
</file>

<file path=ppt/slides/_rels/slide47.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92.svg"/><Relationship Id="rId2" Type="http://schemas.openxmlformats.org/officeDocument/2006/relationships/image" Target="../media/image139.png"/><Relationship Id="rId1" Type="http://schemas.openxmlformats.org/officeDocument/2006/relationships/slideLayout" Target="../slideLayouts/slideLayout17.xml"/><Relationship Id="rId6" Type="http://schemas.openxmlformats.org/officeDocument/2006/relationships/image" Target="../media/image91.png"/><Relationship Id="rId5" Type="http://schemas.openxmlformats.org/officeDocument/2006/relationships/image" Target="../media/image114.png"/><Relationship Id="rId4" Type="http://schemas.openxmlformats.org/officeDocument/2006/relationships/image" Target="../media/image1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icones.js.org/collection/logos" TargetMode="External"/><Relationship Id="rId7" Type="http://schemas.openxmlformats.org/officeDocument/2006/relationships/hyperlink" Target="https://it-tools.tech/" TargetMode="External"/><Relationship Id="rId2" Type="http://schemas.openxmlformats.org/officeDocument/2006/relationships/hyperlink" Target="https://carbon.now.sh/" TargetMode="External"/><Relationship Id="rId1" Type="http://schemas.openxmlformats.org/officeDocument/2006/relationships/slideLayout" Target="../slideLayouts/slideLayout20.xml"/><Relationship Id="rId6" Type="http://schemas.openxmlformats.org/officeDocument/2006/relationships/hyperlink" Target="https://obsidian.md/" TargetMode="External"/><Relationship Id="rId5" Type="http://schemas.openxmlformats.org/officeDocument/2006/relationships/hyperlink" Target="https://apiflash.com/" TargetMode="External"/><Relationship Id="rId4" Type="http://schemas.openxmlformats.org/officeDocument/2006/relationships/hyperlink" Target="https://sli.dev/guide/#command-line-interfa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084664" y="974898"/>
            <a:ext cx="5486400" cy="2387600"/>
          </a:xfrm>
        </p:spPr>
        <p:txBody>
          <a:bodyPr>
            <a:normAutofit fontScale="90000"/>
          </a:bodyPr>
          <a:lstStyle/>
          <a:p>
            <a:r>
              <a:rPr lang="pl-PL" dirty="0"/>
              <a:t>Modern </a:t>
            </a:r>
            <a:r>
              <a:rPr lang="pl-PL" dirty="0" err="1"/>
              <a:t>Frontend</a:t>
            </a:r>
            <a:r>
              <a:rPr lang="pl-PL" dirty="0"/>
              <a:t> Tools</a:t>
            </a:r>
            <a:endParaRPr lang="en-US"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178550" y="3628507"/>
            <a:ext cx="5486400" cy="1655762"/>
          </a:xfrm>
        </p:spPr>
        <p:txBody>
          <a:bodyPr/>
          <a:lstStyle/>
          <a:p>
            <a:r>
              <a:rPr lang="pl-PL" dirty="0"/>
              <a:t>Adrian Błasiak</a:t>
            </a:r>
            <a:endParaRPr lang="en-US" dirty="0"/>
          </a:p>
        </p:txBody>
      </p:sp>
      <p:cxnSp>
        <p:nvCxnSpPr>
          <p:cNvPr id="5" name="Straight Connector 4">
            <a:extLst>
              <a:ext uri="{FF2B5EF4-FFF2-40B4-BE49-F238E27FC236}">
                <a16:creationId xmlns:a16="http://schemas.microsoft.com/office/drawing/2014/main" id="{E010A5DC-1412-F0B4-AC9D-8EEA7A122F09}"/>
              </a:ext>
            </a:extLst>
          </p:cNvPr>
          <p:cNvCxnSpPr>
            <a:cxnSpLocks/>
          </p:cNvCxnSpPr>
          <p:nvPr/>
        </p:nvCxnSpPr>
        <p:spPr>
          <a:xfrm>
            <a:off x="3601720" y="3495502"/>
            <a:ext cx="8063230" cy="0"/>
          </a:xfrm>
          <a:prstGeom prst="line">
            <a:avLst/>
          </a:prstGeom>
          <a:ln w="76200" cap="sq" cmpd="sng">
            <a:solidFill>
              <a:schemeClr val="bg1"/>
            </a:solidFill>
            <a:bevel/>
            <a:headEnd type="diamond"/>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err="1"/>
              <a:t>Problems</a:t>
            </a:r>
            <a:r>
              <a:rPr lang="pl-PL" dirty="0"/>
              <a:t> WITH LEGACY FRONT CODEBASE</a:t>
            </a:r>
            <a:endParaRPr lang="en-GB" dirty="0"/>
          </a:p>
        </p:txBody>
      </p:sp>
      <p:sp>
        <p:nvSpPr>
          <p:cNvPr id="72" name="Text Placeholder 57">
            <a:extLst>
              <a:ext uri="{FF2B5EF4-FFF2-40B4-BE49-F238E27FC236}">
                <a16:creationId xmlns:a16="http://schemas.microsoft.com/office/drawing/2014/main" id="{85D69EDC-77B4-ADD5-1BFE-FEF70F66955E}"/>
              </a:ext>
            </a:extLst>
          </p:cNvPr>
          <p:cNvSpPr txBox="1">
            <a:spLocks/>
          </p:cNvSpPr>
          <p:nvPr/>
        </p:nvSpPr>
        <p:spPr>
          <a:xfrm>
            <a:off x="2225553" y="1324917"/>
            <a:ext cx="9804151" cy="43263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err="1"/>
              <a:t>HarD</a:t>
            </a:r>
            <a:r>
              <a:rPr lang="pl-PL" dirty="0"/>
              <a:t> to </a:t>
            </a:r>
            <a:r>
              <a:rPr lang="pl-PL" dirty="0" err="1"/>
              <a:t>reuse</a:t>
            </a:r>
            <a:r>
              <a:rPr lang="pl-PL" dirty="0"/>
              <a:t> </a:t>
            </a:r>
            <a:r>
              <a:rPr lang="pl-PL" dirty="0" err="1"/>
              <a:t>some</a:t>
            </a:r>
            <a:r>
              <a:rPr lang="pl-PL" dirty="0"/>
              <a:t> </a:t>
            </a:r>
            <a:r>
              <a:rPr lang="pl-PL" dirty="0" err="1"/>
              <a:t>logic</a:t>
            </a:r>
            <a:endParaRPr lang="en-GB" dirty="0"/>
          </a:p>
        </p:txBody>
      </p:sp>
      <p:sp>
        <p:nvSpPr>
          <p:cNvPr id="73" name="TextBox 72">
            <a:extLst>
              <a:ext uri="{FF2B5EF4-FFF2-40B4-BE49-F238E27FC236}">
                <a16:creationId xmlns:a16="http://schemas.microsoft.com/office/drawing/2014/main" id="{B6A070F2-9884-9DDC-6F1D-7B24632A2777}"/>
              </a:ext>
            </a:extLst>
          </p:cNvPr>
          <p:cNvSpPr txBox="1"/>
          <p:nvPr/>
        </p:nvSpPr>
        <p:spPr>
          <a:xfrm>
            <a:off x="2225552" y="1694575"/>
            <a:ext cx="9631960" cy="369332"/>
          </a:xfrm>
          <a:prstGeom prst="rect">
            <a:avLst/>
          </a:prstGeom>
          <a:noFill/>
        </p:spPr>
        <p:txBody>
          <a:bodyPr wrap="square" rtlCol="0">
            <a:spAutoFit/>
          </a:bodyPr>
          <a:lstStyle/>
          <a:p>
            <a:r>
              <a:rPr lang="pl-PL" dirty="0" err="1"/>
              <a:t>Sometimes</a:t>
            </a:r>
            <a:r>
              <a:rPr lang="pl-PL" dirty="0"/>
              <a:t> </a:t>
            </a:r>
            <a:r>
              <a:rPr lang="pl-PL" dirty="0" err="1"/>
              <a:t>is</a:t>
            </a:r>
            <a:r>
              <a:rPr lang="pl-PL" dirty="0"/>
              <a:t> not </a:t>
            </a:r>
            <a:r>
              <a:rPr lang="pl-PL" dirty="0" err="1"/>
              <a:t>possible</a:t>
            </a:r>
            <a:r>
              <a:rPr lang="pl-PL" dirty="0"/>
              <a:t> to </a:t>
            </a:r>
            <a:r>
              <a:rPr lang="pl-PL" dirty="0" err="1"/>
              <a:t>predict</a:t>
            </a:r>
            <a:r>
              <a:rPr lang="pl-PL" dirty="0"/>
              <a:t> </a:t>
            </a:r>
            <a:r>
              <a:rPr lang="pl-PL" dirty="0" err="1"/>
              <a:t>how</a:t>
            </a:r>
            <a:r>
              <a:rPr lang="pl-PL" dirty="0"/>
              <a:t> </a:t>
            </a:r>
            <a:r>
              <a:rPr lang="pl-PL" dirty="0" err="1"/>
              <a:t>some</a:t>
            </a:r>
            <a:r>
              <a:rPr lang="pl-PL" dirty="0"/>
              <a:t> </a:t>
            </a:r>
            <a:r>
              <a:rPr lang="pl-PL" dirty="0" err="1"/>
              <a:t>future</a:t>
            </a:r>
            <a:r>
              <a:rPr lang="pl-PL" dirty="0"/>
              <a:t> </a:t>
            </a:r>
            <a:r>
              <a:rPr lang="pl-PL" dirty="0" err="1"/>
              <a:t>will</a:t>
            </a:r>
            <a:r>
              <a:rPr lang="pl-PL" dirty="0"/>
              <a:t> </a:t>
            </a:r>
            <a:r>
              <a:rPr lang="pl-PL" dirty="0" err="1"/>
              <a:t>change</a:t>
            </a:r>
            <a:r>
              <a:rPr lang="pl-PL" dirty="0"/>
              <a:t> in </a:t>
            </a:r>
            <a:r>
              <a:rPr lang="pl-PL" dirty="0" err="1"/>
              <a:t>application</a:t>
            </a:r>
            <a:r>
              <a:rPr lang="pl-PL" dirty="0"/>
              <a:t>.</a:t>
            </a:r>
          </a:p>
        </p:txBody>
      </p:sp>
      <p:pic>
        <p:nvPicPr>
          <p:cNvPr id="5" name="Graphic 4" descr="Basic Shapes with solid fill">
            <a:extLst>
              <a:ext uri="{FF2B5EF4-FFF2-40B4-BE49-F238E27FC236}">
                <a16:creationId xmlns:a16="http://schemas.microsoft.com/office/drawing/2014/main" id="{EDBF3A5F-3363-0A16-B669-22AADD63ED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384002">
            <a:off x="5181600" y="4057687"/>
            <a:ext cx="914400" cy="914400"/>
          </a:xfrm>
          <a:prstGeom prst="rect">
            <a:avLst/>
          </a:prstGeom>
        </p:spPr>
      </p:pic>
      <p:pic>
        <p:nvPicPr>
          <p:cNvPr id="7" name="Graphic 6" descr="Basic Shapes outline">
            <a:extLst>
              <a:ext uri="{FF2B5EF4-FFF2-40B4-BE49-F238E27FC236}">
                <a16:creationId xmlns:a16="http://schemas.microsoft.com/office/drawing/2014/main" id="{E57692CE-C0DF-FC92-05D7-8386AD2F11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4159" y="3214706"/>
            <a:ext cx="914400" cy="914400"/>
          </a:xfrm>
          <a:prstGeom prst="rect">
            <a:avLst/>
          </a:prstGeom>
        </p:spPr>
      </p:pic>
      <p:pic>
        <p:nvPicPr>
          <p:cNvPr id="9" name="Graphic 8" descr="Connected with solid fill">
            <a:extLst>
              <a:ext uri="{FF2B5EF4-FFF2-40B4-BE49-F238E27FC236}">
                <a16:creationId xmlns:a16="http://schemas.microsoft.com/office/drawing/2014/main" id="{5430E0F0-3932-01E5-3CAB-7517FD49B4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88465" y="4186983"/>
            <a:ext cx="914400" cy="914400"/>
          </a:xfrm>
          <a:prstGeom prst="rect">
            <a:avLst/>
          </a:prstGeom>
        </p:spPr>
      </p:pic>
      <p:pic>
        <p:nvPicPr>
          <p:cNvPr id="11" name="Graphic 10" descr="Connected outline">
            <a:extLst>
              <a:ext uri="{FF2B5EF4-FFF2-40B4-BE49-F238E27FC236}">
                <a16:creationId xmlns:a16="http://schemas.microsoft.com/office/drawing/2014/main" id="{7B7307DB-9CEF-468E-4AB4-119F0F4988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43159" y="3564154"/>
            <a:ext cx="1080029" cy="1080029"/>
          </a:xfrm>
          <a:prstGeom prst="rect">
            <a:avLst/>
          </a:prstGeom>
        </p:spPr>
      </p:pic>
    </p:spTree>
    <p:extLst>
      <p:ext uri="{BB962C8B-B14F-4D97-AF65-F5344CB8AC3E}">
        <p14:creationId xmlns:p14="http://schemas.microsoft.com/office/powerpoint/2010/main" val="360759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err="1"/>
              <a:t>Problems</a:t>
            </a:r>
            <a:r>
              <a:rPr lang="pl-PL" dirty="0"/>
              <a:t> WITH LEGACY FRONT CODEBASE</a:t>
            </a:r>
            <a:endParaRPr lang="en-GB" dirty="0"/>
          </a:p>
        </p:txBody>
      </p:sp>
      <p:sp>
        <p:nvSpPr>
          <p:cNvPr id="72" name="Text Placeholder 57">
            <a:extLst>
              <a:ext uri="{FF2B5EF4-FFF2-40B4-BE49-F238E27FC236}">
                <a16:creationId xmlns:a16="http://schemas.microsoft.com/office/drawing/2014/main" id="{85D69EDC-77B4-ADD5-1BFE-FEF70F66955E}"/>
              </a:ext>
            </a:extLst>
          </p:cNvPr>
          <p:cNvSpPr txBox="1">
            <a:spLocks/>
          </p:cNvSpPr>
          <p:nvPr/>
        </p:nvSpPr>
        <p:spPr>
          <a:xfrm>
            <a:off x="2225553" y="1324917"/>
            <a:ext cx="9804151" cy="43263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Problem with </a:t>
            </a:r>
            <a:r>
              <a:rPr lang="pl-PL" dirty="0" err="1"/>
              <a:t>compatiblity</a:t>
            </a:r>
            <a:endParaRPr lang="en-GB" dirty="0"/>
          </a:p>
        </p:txBody>
      </p:sp>
      <p:sp>
        <p:nvSpPr>
          <p:cNvPr id="73" name="TextBox 72">
            <a:extLst>
              <a:ext uri="{FF2B5EF4-FFF2-40B4-BE49-F238E27FC236}">
                <a16:creationId xmlns:a16="http://schemas.microsoft.com/office/drawing/2014/main" id="{B6A070F2-9884-9DDC-6F1D-7B24632A2777}"/>
              </a:ext>
            </a:extLst>
          </p:cNvPr>
          <p:cNvSpPr txBox="1"/>
          <p:nvPr/>
        </p:nvSpPr>
        <p:spPr>
          <a:xfrm>
            <a:off x="2225552" y="1694575"/>
            <a:ext cx="9631960" cy="369332"/>
          </a:xfrm>
          <a:prstGeom prst="rect">
            <a:avLst/>
          </a:prstGeom>
          <a:noFill/>
        </p:spPr>
        <p:txBody>
          <a:bodyPr wrap="square" rtlCol="0">
            <a:spAutoFit/>
          </a:bodyPr>
          <a:lstStyle/>
          <a:p>
            <a:pPr marL="0" indent="0">
              <a:buFont typeface="Arial" panose="020B0604020202020204" pitchFamily="34" charset="0"/>
              <a:buNone/>
            </a:pPr>
            <a:r>
              <a:rPr lang="pl-PL" dirty="0" err="1"/>
              <a:t>Some</a:t>
            </a:r>
            <a:r>
              <a:rPr lang="pl-PL" dirty="0"/>
              <a:t> </a:t>
            </a:r>
            <a:r>
              <a:rPr lang="pl-PL" dirty="0" err="1"/>
              <a:t>newer</a:t>
            </a:r>
            <a:r>
              <a:rPr lang="pl-PL" dirty="0"/>
              <a:t> </a:t>
            </a:r>
            <a:r>
              <a:rPr lang="pl-PL" dirty="0" err="1"/>
              <a:t>features</a:t>
            </a:r>
            <a:r>
              <a:rPr lang="pl-PL" dirty="0"/>
              <a:t> </a:t>
            </a:r>
            <a:r>
              <a:rPr lang="pl-PL" dirty="0" err="1"/>
              <a:t>may</a:t>
            </a:r>
            <a:r>
              <a:rPr lang="pl-PL" dirty="0"/>
              <a:t> be </a:t>
            </a:r>
            <a:r>
              <a:rPr lang="pl-PL" dirty="0" err="1"/>
              <a:t>unsupported</a:t>
            </a:r>
            <a:r>
              <a:rPr lang="pl-PL" dirty="0"/>
              <a:t> by </a:t>
            </a:r>
            <a:r>
              <a:rPr lang="pl-PL" dirty="0" err="1"/>
              <a:t>node</a:t>
            </a:r>
            <a:r>
              <a:rPr lang="pl-PL" dirty="0"/>
              <a:t> </a:t>
            </a:r>
            <a:r>
              <a:rPr lang="pl-PL" dirty="0" err="1"/>
              <a:t>or</a:t>
            </a:r>
            <a:r>
              <a:rPr lang="pl-PL" dirty="0"/>
              <a:t> </a:t>
            </a:r>
            <a:r>
              <a:rPr lang="pl-PL" dirty="0" err="1"/>
              <a:t>even</a:t>
            </a:r>
            <a:r>
              <a:rPr lang="pl-PL" dirty="0"/>
              <a:t> by </a:t>
            </a:r>
            <a:r>
              <a:rPr lang="pl-PL" dirty="0" err="1"/>
              <a:t>older</a:t>
            </a:r>
            <a:r>
              <a:rPr lang="pl-PL" dirty="0"/>
              <a:t> </a:t>
            </a:r>
            <a:r>
              <a:rPr lang="pl-PL" dirty="0" err="1"/>
              <a:t>browsers</a:t>
            </a:r>
            <a:r>
              <a:rPr lang="pl-PL" dirty="0"/>
              <a:t>.</a:t>
            </a:r>
            <a:endParaRPr lang="en-GB" dirty="0"/>
          </a:p>
        </p:txBody>
      </p:sp>
      <p:pic>
        <p:nvPicPr>
          <p:cNvPr id="3074" name="Picture 2">
            <a:extLst>
              <a:ext uri="{FF2B5EF4-FFF2-40B4-BE49-F238E27FC236}">
                <a16:creationId xmlns:a16="http://schemas.microsoft.com/office/drawing/2014/main" id="{39FFDE2F-716F-E01C-4EE9-FBC98126C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281" y="304792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7F1C4A3-A9A4-46E2-CF7D-B6F37E8FC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301" y="3807288"/>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1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err="1"/>
              <a:t>Problems</a:t>
            </a:r>
            <a:r>
              <a:rPr lang="pl-PL" dirty="0"/>
              <a:t> WITH LEGACY FRONT CODEBASE</a:t>
            </a:r>
            <a:endParaRPr lang="en-GB" dirty="0"/>
          </a:p>
        </p:txBody>
      </p:sp>
      <p:sp>
        <p:nvSpPr>
          <p:cNvPr id="67" name="Text Placeholder 59">
            <a:extLst>
              <a:ext uri="{FF2B5EF4-FFF2-40B4-BE49-F238E27FC236}">
                <a16:creationId xmlns:a16="http://schemas.microsoft.com/office/drawing/2014/main" id="{BFC5B730-1836-9943-43D4-7490A01213F3}"/>
              </a:ext>
            </a:extLst>
          </p:cNvPr>
          <p:cNvSpPr txBox="1">
            <a:spLocks/>
          </p:cNvSpPr>
          <p:nvPr/>
        </p:nvSpPr>
        <p:spPr>
          <a:xfrm>
            <a:off x="2225554" y="5117079"/>
            <a:ext cx="2468880" cy="99834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GB" dirty="0"/>
          </a:p>
        </p:txBody>
      </p:sp>
      <p:sp>
        <p:nvSpPr>
          <p:cNvPr id="69" name="Text Placeholder 65">
            <a:extLst>
              <a:ext uri="{FF2B5EF4-FFF2-40B4-BE49-F238E27FC236}">
                <a16:creationId xmlns:a16="http://schemas.microsoft.com/office/drawing/2014/main" id="{44676027-934C-CAF1-ADFC-40EF8FD4B5E4}"/>
              </a:ext>
            </a:extLst>
          </p:cNvPr>
          <p:cNvSpPr txBox="1">
            <a:spLocks/>
          </p:cNvSpPr>
          <p:nvPr/>
        </p:nvSpPr>
        <p:spPr>
          <a:xfrm>
            <a:off x="4881947" y="5182476"/>
            <a:ext cx="6932022" cy="799447"/>
          </a:xfrm>
          <a:prstGeom prst="rect">
            <a:avLst/>
          </a:prstGeom>
        </p:spPr>
        <p:txBody>
          <a:bodyPr vert="horz" lIns="91440" tIns="45720" rIns="91440" bIns="45720" rtlCol="0">
            <a:noAutofit/>
          </a:bodyPr>
          <a:lstStyle>
            <a:lvl1pPr marL="285750" indent="-285750" algn="l" defTabSz="914400" rtl="0" eaLnBrk="1" latinLnBrk="0" hangingPunct="1">
              <a:lnSpc>
                <a:spcPts val="26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71" name="Text Placeholder 65">
            <a:extLst>
              <a:ext uri="{FF2B5EF4-FFF2-40B4-BE49-F238E27FC236}">
                <a16:creationId xmlns:a16="http://schemas.microsoft.com/office/drawing/2014/main" id="{3A04EB7D-5E53-8F1E-05CE-5FBBE1A69924}"/>
              </a:ext>
            </a:extLst>
          </p:cNvPr>
          <p:cNvSpPr txBox="1">
            <a:spLocks/>
          </p:cNvSpPr>
          <p:nvPr/>
        </p:nvSpPr>
        <p:spPr>
          <a:xfrm>
            <a:off x="4881947" y="4412125"/>
            <a:ext cx="6932022" cy="799447"/>
          </a:xfrm>
          <a:prstGeom prst="rect">
            <a:avLst/>
          </a:prstGeom>
        </p:spPr>
        <p:txBody>
          <a:bodyPr vert="horz" lIns="91440" tIns="45720" rIns="91440" bIns="45720" rtlCol="0">
            <a:noAutofit/>
          </a:bodyPr>
          <a:lstStyle>
            <a:lvl1pPr marL="285750" indent="-285750" algn="l" defTabSz="914400" rtl="0" eaLnBrk="1" latinLnBrk="0" hangingPunct="1">
              <a:lnSpc>
                <a:spcPts val="26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72" name="Text Placeholder 57">
            <a:extLst>
              <a:ext uri="{FF2B5EF4-FFF2-40B4-BE49-F238E27FC236}">
                <a16:creationId xmlns:a16="http://schemas.microsoft.com/office/drawing/2014/main" id="{85D69EDC-77B4-ADD5-1BFE-FEF70F66955E}"/>
              </a:ext>
            </a:extLst>
          </p:cNvPr>
          <p:cNvSpPr txBox="1">
            <a:spLocks/>
          </p:cNvSpPr>
          <p:nvPr/>
        </p:nvSpPr>
        <p:spPr>
          <a:xfrm>
            <a:off x="2225553" y="1324917"/>
            <a:ext cx="9804151" cy="43263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HARD to UPDATE DEPEDENCIES</a:t>
            </a:r>
            <a:endParaRPr lang="en-GB" dirty="0"/>
          </a:p>
        </p:txBody>
      </p:sp>
      <p:sp>
        <p:nvSpPr>
          <p:cNvPr id="73" name="TextBox 72">
            <a:extLst>
              <a:ext uri="{FF2B5EF4-FFF2-40B4-BE49-F238E27FC236}">
                <a16:creationId xmlns:a16="http://schemas.microsoft.com/office/drawing/2014/main" id="{B6A070F2-9884-9DDC-6F1D-7B24632A2777}"/>
              </a:ext>
            </a:extLst>
          </p:cNvPr>
          <p:cNvSpPr txBox="1"/>
          <p:nvPr/>
        </p:nvSpPr>
        <p:spPr>
          <a:xfrm>
            <a:off x="2225552" y="1694575"/>
            <a:ext cx="9631960" cy="1384995"/>
          </a:xfrm>
          <a:prstGeom prst="rect">
            <a:avLst/>
          </a:prstGeom>
          <a:noFill/>
        </p:spPr>
        <p:txBody>
          <a:bodyPr wrap="square" rtlCol="0">
            <a:spAutoFit/>
          </a:bodyPr>
          <a:lstStyle/>
          <a:p>
            <a:pPr marL="0" indent="0">
              <a:buFont typeface="Arial" panose="020B0604020202020204" pitchFamily="34" charset="0"/>
              <a:buNone/>
            </a:pPr>
            <a:r>
              <a:rPr lang="pl-PL" sz="2800" dirty="0" err="1"/>
              <a:t>Because</a:t>
            </a:r>
            <a:r>
              <a:rPr lang="pl-PL" sz="2800" dirty="0"/>
              <a:t> </a:t>
            </a:r>
            <a:r>
              <a:rPr lang="pl-PL" sz="2800" dirty="0" err="1"/>
              <a:t>you</a:t>
            </a:r>
            <a:r>
              <a:rPr lang="pl-PL" sz="2800" dirty="0"/>
              <a:t> </a:t>
            </a:r>
            <a:r>
              <a:rPr lang="pl-PL" sz="2800" dirty="0" err="1"/>
              <a:t>must</a:t>
            </a:r>
            <a:r>
              <a:rPr lang="pl-PL" sz="2800" dirty="0"/>
              <a:t> </a:t>
            </a:r>
            <a:r>
              <a:rPr lang="pl-PL" sz="2800" dirty="0" err="1"/>
              <a:t>invest</a:t>
            </a:r>
            <a:r>
              <a:rPr lang="pl-PL" sz="2800" dirty="0"/>
              <a:t> </a:t>
            </a:r>
            <a:r>
              <a:rPr lang="pl-PL" sz="2800" dirty="0" err="1"/>
              <a:t>more</a:t>
            </a:r>
            <a:r>
              <a:rPr lang="pl-PL" sz="2800" dirty="0"/>
              <a:t> </a:t>
            </a:r>
            <a:r>
              <a:rPr lang="pl-PL" sz="2800" dirty="0" err="1"/>
              <a:t>time</a:t>
            </a:r>
            <a:r>
              <a:rPr lang="pl-PL" sz="2800" dirty="0"/>
              <a:t> to </a:t>
            </a:r>
            <a:r>
              <a:rPr lang="pl-PL" sz="2800" dirty="0" err="1"/>
              <a:t>determine</a:t>
            </a:r>
            <a:r>
              <a:rPr lang="pl-PL" sz="2800" dirty="0"/>
              <a:t> </a:t>
            </a:r>
            <a:r>
              <a:rPr lang="pl-PL" sz="2800" dirty="0" err="1"/>
              <a:t>static</a:t>
            </a:r>
            <a:r>
              <a:rPr lang="pl-PL" sz="2800" dirty="0"/>
              <a:t> </a:t>
            </a:r>
            <a:r>
              <a:rPr lang="pl-PL" sz="2800" dirty="0" err="1"/>
              <a:t>files</a:t>
            </a:r>
            <a:r>
              <a:rPr lang="pl-PL" sz="2800" dirty="0"/>
              <a:t> </a:t>
            </a:r>
            <a:r>
              <a:rPr lang="pl-PL" sz="2800" dirty="0" err="1"/>
              <a:t>locations</a:t>
            </a:r>
            <a:r>
              <a:rPr lang="pl-PL" sz="2800" dirty="0"/>
              <a:t>, version of </a:t>
            </a:r>
            <a:r>
              <a:rPr lang="pl-PL" sz="2800" dirty="0" err="1"/>
              <a:t>deps</a:t>
            </a:r>
            <a:r>
              <a:rPr lang="pl-PL" sz="2800" dirty="0"/>
              <a:t> and do </a:t>
            </a:r>
            <a:r>
              <a:rPr lang="pl-PL" sz="2800" dirty="0" err="1"/>
              <a:t>some</a:t>
            </a:r>
            <a:r>
              <a:rPr lang="pl-PL" sz="2800" dirty="0"/>
              <a:t> </a:t>
            </a:r>
            <a:r>
              <a:rPr lang="pl-PL" sz="2800" dirty="0" err="1"/>
              <a:t>manually</a:t>
            </a:r>
            <a:r>
              <a:rPr lang="pl-PL" sz="2800" dirty="0"/>
              <a:t> </a:t>
            </a:r>
            <a:r>
              <a:rPr lang="pl-PL" sz="2800" dirty="0" err="1"/>
              <a:t>checks</a:t>
            </a:r>
            <a:r>
              <a:rPr lang="pl-PL" sz="2800" dirty="0"/>
              <a:t>/</a:t>
            </a:r>
            <a:r>
              <a:rPr lang="pl-PL" sz="2800" dirty="0" err="1"/>
              <a:t>research</a:t>
            </a:r>
            <a:r>
              <a:rPr lang="pl-PL" sz="2800" dirty="0"/>
              <a:t>.</a:t>
            </a:r>
            <a:endParaRPr lang="en-GB" sz="2800" dirty="0"/>
          </a:p>
        </p:txBody>
      </p:sp>
      <p:pic>
        <p:nvPicPr>
          <p:cNvPr id="3" name="Graphic 2" descr="Box with solid fill">
            <a:extLst>
              <a:ext uri="{FF2B5EF4-FFF2-40B4-BE49-F238E27FC236}">
                <a16:creationId xmlns:a16="http://schemas.microsoft.com/office/drawing/2014/main" id="{FF16FBC2-49C3-2787-CDBD-D1CF0392B0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9288" y="3429000"/>
            <a:ext cx="2433638" cy="2433638"/>
          </a:xfrm>
          <a:prstGeom prst="rect">
            <a:avLst/>
          </a:prstGeom>
        </p:spPr>
      </p:pic>
      <p:pic>
        <p:nvPicPr>
          <p:cNvPr id="5" name="Graphic 4" descr="Arrow Up with solid fill">
            <a:extLst>
              <a:ext uri="{FF2B5EF4-FFF2-40B4-BE49-F238E27FC236}">
                <a16:creationId xmlns:a16="http://schemas.microsoft.com/office/drawing/2014/main" id="{EA74356D-16A5-B464-D7AA-A5CA8D4905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72078" y="3195773"/>
            <a:ext cx="2433638" cy="2433638"/>
          </a:xfrm>
          <a:prstGeom prst="rect">
            <a:avLst/>
          </a:prstGeom>
        </p:spPr>
      </p:pic>
    </p:spTree>
    <p:extLst>
      <p:ext uri="{BB962C8B-B14F-4D97-AF65-F5344CB8AC3E}">
        <p14:creationId xmlns:p14="http://schemas.microsoft.com/office/powerpoint/2010/main" val="62402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err="1"/>
              <a:t>Problems</a:t>
            </a:r>
            <a:r>
              <a:rPr lang="pl-PL" dirty="0"/>
              <a:t> WITH LEGACY FRONT CODEBASE</a:t>
            </a:r>
            <a:endParaRPr lang="en-GB" dirty="0"/>
          </a:p>
        </p:txBody>
      </p:sp>
      <p:sp>
        <p:nvSpPr>
          <p:cNvPr id="71" name="Text Placeholder 65">
            <a:extLst>
              <a:ext uri="{FF2B5EF4-FFF2-40B4-BE49-F238E27FC236}">
                <a16:creationId xmlns:a16="http://schemas.microsoft.com/office/drawing/2014/main" id="{3A04EB7D-5E53-8F1E-05CE-5FBBE1A69924}"/>
              </a:ext>
            </a:extLst>
          </p:cNvPr>
          <p:cNvSpPr txBox="1">
            <a:spLocks/>
          </p:cNvSpPr>
          <p:nvPr/>
        </p:nvSpPr>
        <p:spPr>
          <a:xfrm>
            <a:off x="4881947" y="4412125"/>
            <a:ext cx="6932022" cy="799447"/>
          </a:xfrm>
          <a:prstGeom prst="rect">
            <a:avLst/>
          </a:prstGeom>
        </p:spPr>
        <p:txBody>
          <a:bodyPr vert="horz" lIns="91440" tIns="45720" rIns="91440" bIns="45720" rtlCol="0">
            <a:noAutofit/>
          </a:bodyPr>
          <a:lstStyle>
            <a:lvl1pPr marL="285750" indent="-285750" algn="l" defTabSz="914400" rtl="0" eaLnBrk="1" latinLnBrk="0" hangingPunct="1">
              <a:lnSpc>
                <a:spcPts val="26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sp>
        <p:nvSpPr>
          <p:cNvPr id="72" name="Text Placeholder 57">
            <a:extLst>
              <a:ext uri="{FF2B5EF4-FFF2-40B4-BE49-F238E27FC236}">
                <a16:creationId xmlns:a16="http://schemas.microsoft.com/office/drawing/2014/main" id="{85D69EDC-77B4-ADD5-1BFE-FEF70F66955E}"/>
              </a:ext>
            </a:extLst>
          </p:cNvPr>
          <p:cNvSpPr txBox="1">
            <a:spLocks/>
          </p:cNvSpPr>
          <p:nvPr/>
        </p:nvSpPr>
        <p:spPr>
          <a:xfrm>
            <a:off x="2225553" y="1324917"/>
            <a:ext cx="9804151" cy="43263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Mess in </a:t>
            </a:r>
            <a:r>
              <a:rPr lang="pl-PL" dirty="0" err="1"/>
              <a:t>backend</a:t>
            </a:r>
            <a:r>
              <a:rPr lang="pl-PL" dirty="0"/>
              <a:t> </a:t>
            </a:r>
            <a:r>
              <a:rPr lang="pl-PL" dirty="0" err="1"/>
              <a:t>view</a:t>
            </a:r>
            <a:r>
              <a:rPr lang="pl-PL" dirty="0"/>
              <a:t> </a:t>
            </a:r>
            <a:r>
              <a:rPr lang="pl-PL" dirty="0" err="1"/>
              <a:t>templates</a:t>
            </a:r>
            <a:endParaRPr lang="en-GB" dirty="0"/>
          </a:p>
        </p:txBody>
      </p:sp>
      <p:sp>
        <p:nvSpPr>
          <p:cNvPr id="73" name="TextBox 72">
            <a:extLst>
              <a:ext uri="{FF2B5EF4-FFF2-40B4-BE49-F238E27FC236}">
                <a16:creationId xmlns:a16="http://schemas.microsoft.com/office/drawing/2014/main" id="{B6A070F2-9884-9DDC-6F1D-7B24632A2777}"/>
              </a:ext>
            </a:extLst>
          </p:cNvPr>
          <p:cNvSpPr txBox="1"/>
          <p:nvPr/>
        </p:nvSpPr>
        <p:spPr>
          <a:xfrm>
            <a:off x="2225551" y="1694575"/>
            <a:ext cx="9804151" cy="954107"/>
          </a:xfrm>
          <a:prstGeom prst="rect">
            <a:avLst/>
          </a:prstGeom>
          <a:noFill/>
        </p:spPr>
        <p:txBody>
          <a:bodyPr wrap="square" rtlCol="0">
            <a:spAutoFit/>
          </a:bodyPr>
          <a:lstStyle/>
          <a:p>
            <a:pPr marL="0" indent="0">
              <a:buNone/>
            </a:pPr>
            <a:r>
              <a:rPr lang="pl-PL" sz="2800" dirty="0" err="1"/>
              <a:t>Because</a:t>
            </a:r>
            <a:r>
              <a:rPr lang="pl-PL" sz="2800" dirty="0"/>
              <a:t> </a:t>
            </a:r>
            <a:r>
              <a:rPr lang="pl-PL" sz="2800" dirty="0" err="1"/>
              <a:t>sometimes</a:t>
            </a:r>
            <a:r>
              <a:rPr lang="pl-PL" sz="2800" dirty="0"/>
              <a:t> </a:t>
            </a:r>
            <a:r>
              <a:rPr lang="pl-PL" sz="2800" dirty="0" err="1"/>
              <a:t>you</a:t>
            </a:r>
            <a:r>
              <a:rPr lang="pl-PL" sz="2800" dirty="0"/>
              <a:t> </a:t>
            </a:r>
            <a:r>
              <a:rPr lang="pl-PL" sz="2800" dirty="0" err="1"/>
              <a:t>need</a:t>
            </a:r>
            <a:r>
              <a:rPr lang="pl-PL" sz="2800" dirty="0"/>
              <a:t> to pass </a:t>
            </a:r>
            <a:r>
              <a:rPr lang="pl-PL" sz="2800" dirty="0" err="1"/>
              <a:t>some</a:t>
            </a:r>
            <a:r>
              <a:rPr lang="pl-PL" sz="2800" dirty="0"/>
              <a:t> </a:t>
            </a:r>
            <a:r>
              <a:rPr lang="pl-PL" sz="2800" dirty="0" err="1"/>
              <a:t>parameters</a:t>
            </a:r>
            <a:r>
              <a:rPr lang="pl-PL" sz="2800" dirty="0"/>
              <a:t> </a:t>
            </a:r>
            <a:r>
              <a:rPr lang="pl-PL" sz="2800" dirty="0" err="1"/>
              <a:t>or</a:t>
            </a:r>
            <a:r>
              <a:rPr lang="pl-PL" sz="2800" dirty="0"/>
              <a:t> </a:t>
            </a:r>
            <a:r>
              <a:rPr lang="pl-PL" sz="2800" dirty="0" err="1"/>
              <a:t>activate</a:t>
            </a:r>
            <a:r>
              <a:rPr lang="pl-PL" sz="2800" dirty="0"/>
              <a:t> </a:t>
            </a:r>
            <a:r>
              <a:rPr lang="pl-PL" sz="2800" dirty="0" err="1"/>
              <a:t>functionality</a:t>
            </a:r>
            <a:r>
              <a:rPr lang="pl-PL" sz="2800" dirty="0"/>
              <a:t> in </a:t>
            </a:r>
            <a:r>
              <a:rPr lang="pl-PL" sz="2800" dirty="0" err="1"/>
              <a:t>libraries</a:t>
            </a:r>
            <a:r>
              <a:rPr lang="pl-PL" sz="2800" dirty="0"/>
              <a:t> in </a:t>
            </a:r>
            <a:r>
              <a:rPr lang="pl-PL" sz="2800" dirty="0" err="1"/>
              <a:t>next</a:t>
            </a:r>
            <a:r>
              <a:rPr lang="pl-PL" sz="2800" dirty="0"/>
              <a:t> scripts. </a:t>
            </a:r>
            <a:endParaRPr lang="en-GB" sz="2800" dirty="0"/>
          </a:p>
        </p:txBody>
      </p:sp>
    </p:spTree>
    <p:extLst>
      <p:ext uri="{BB962C8B-B14F-4D97-AF65-F5344CB8AC3E}">
        <p14:creationId xmlns:p14="http://schemas.microsoft.com/office/powerpoint/2010/main" val="1747392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FC15-61C7-1199-2028-C2D106770D20}"/>
              </a:ext>
            </a:extLst>
          </p:cNvPr>
          <p:cNvSpPr>
            <a:spLocks noGrp="1"/>
          </p:cNvSpPr>
          <p:nvPr>
            <p:ph type="title"/>
          </p:nvPr>
        </p:nvSpPr>
        <p:spPr>
          <a:xfrm>
            <a:off x="2100863" y="23812"/>
            <a:ext cx="9976342" cy="985591"/>
          </a:xfrm>
        </p:spPr>
        <p:txBody>
          <a:bodyPr>
            <a:normAutofit/>
          </a:bodyPr>
          <a:lstStyle/>
          <a:p>
            <a:r>
              <a:rPr lang="pl-PL" sz="3200" dirty="0"/>
              <a:t>module </a:t>
            </a:r>
            <a:r>
              <a:rPr lang="pl-PL" sz="3200" dirty="0" err="1"/>
              <a:t>bundler</a:t>
            </a:r>
            <a:r>
              <a:rPr lang="pl-PL" sz="3200" dirty="0"/>
              <a:t> </a:t>
            </a:r>
            <a:r>
              <a:rPr lang="en-US" sz="3200" dirty="0"/>
              <a:t>can solve some or all eventually discussed problems</a:t>
            </a:r>
            <a:endParaRPr lang="en-GB" sz="3200" dirty="0"/>
          </a:p>
        </p:txBody>
      </p:sp>
      <p:sp>
        <p:nvSpPr>
          <p:cNvPr id="4" name="Text Placeholder 3">
            <a:extLst>
              <a:ext uri="{FF2B5EF4-FFF2-40B4-BE49-F238E27FC236}">
                <a16:creationId xmlns:a16="http://schemas.microsoft.com/office/drawing/2014/main" id="{93FD74B2-2C54-B613-1193-8A784C49E756}"/>
              </a:ext>
            </a:extLst>
          </p:cNvPr>
          <p:cNvSpPr>
            <a:spLocks noGrp="1"/>
          </p:cNvSpPr>
          <p:nvPr>
            <p:ph type="body" sz="quarter" idx="16"/>
          </p:nvPr>
        </p:nvSpPr>
        <p:spPr>
          <a:xfrm>
            <a:off x="2567049" y="1562595"/>
            <a:ext cx="8479056" cy="1437780"/>
          </a:xfrm>
        </p:spPr>
        <p:txBody>
          <a:bodyPr/>
          <a:lstStyle/>
          <a:p>
            <a:pPr marL="0" indent="0">
              <a:buNone/>
            </a:pPr>
            <a:r>
              <a:rPr lang="en-US" sz="2400" b="1" i="1" dirty="0"/>
              <a:t>Module bundler </a:t>
            </a:r>
            <a:r>
              <a:rPr lang="en-US" sz="2400" dirty="0"/>
              <a:t>– developer tool, which can build dependencies tree to merge all used modules as output file/s.</a:t>
            </a:r>
            <a:r>
              <a:rPr lang="pl-PL" sz="2400" dirty="0"/>
              <a:t> </a:t>
            </a:r>
            <a:r>
              <a:rPr lang="pl-PL" sz="2400" dirty="0" err="1"/>
              <a:t>These</a:t>
            </a:r>
            <a:r>
              <a:rPr lang="pl-PL" sz="2400" dirty="0"/>
              <a:t> </a:t>
            </a:r>
            <a:r>
              <a:rPr lang="pl-PL" sz="2400" dirty="0" err="1"/>
              <a:t>modules</a:t>
            </a:r>
            <a:r>
              <a:rPr lang="pl-PL" sz="2400" dirty="0"/>
              <a:t> </a:t>
            </a:r>
            <a:r>
              <a:rPr lang="pl-PL" sz="2400" dirty="0" err="1"/>
              <a:t>are</a:t>
            </a:r>
            <a:r>
              <a:rPr lang="pl-PL" sz="2400" dirty="0"/>
              <a:t> </a:t>
            </a:r>
            <a:r>
              <a:rPr lang="pl-PL" sz="2400" dirty="0" err="1"/>
              <a:t>includes</a:t>
            </a:r>
            <a:r>
              <a:rPr lang="pl-PL" sz="2400" dirty="0"/>
              <a:t> </a:t>
            </a:r>
            <a:r>
              <a:rPr lang="pl-PL" sz="2400" dirty="0" err="1"/>
              <a:t>source</a:t>
            </a:r>
            <a:r>
              <a:rPr lang="pl-PL" sz="2400" dirty="0"/>
              <a:t> scripts and </a:t>
            </a:r>
            <a:r>
              <a:rPr lang="pl-PL" sz="2400" dirty="0" err="1"/>
              <a:t>also</a:t>
            </a:r>
            <a:r>
              <a:rPr lang="pl-PL" sz="2400" dirty="0"/>
              <a:t> third party </a:t>
            </a:r>
            <a:r>
              <a:rPr lang="pl-PL" sz="2400" dirty="0" err="1"/>
              <a:t>dependencies</a:t>
            </a:r>
            <a:r>
              <a:rPr lang="pl-PL" sz="2400" dirty="0"/>
              <a:t>.</a:t>
            </a:r>
            <a:endParaRPr lang="en-GB" sz="2400" dirty="0"/>
          </a:p>
        </p:txBody>
      </p:sp>
      <p:sp>
        <p:nvSpPr>
          <p:cNvPr id="5" name="Text Placeholder 2">
            <a:extLst>
              <a:ext uri="{FF2B5EF4-FFF2-40B4-BE49-F238E27FC236}">
                <a16:creationId xmlns:a16="http://schemas.microsoft.com/office/drawing/2014/main" id="{B10A983A-0D8E-2D5F-255C-F75CCA06D210}"/>
              </a:ext>
            </a:extLst>
          </p:cNvPr>
          <p:cNvSpPr txBox="1">
            <a:spLocks/>
          </p:cNvSpPr>
          <p:nvPr/>
        </p:nvSpPr>
        <p:spPr>
          <a:xfrm>
            <a:off x="2428424" y="1105395"/>
            <a:ext cx="6636406" cy="45720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Definition of module bundler</a:t>
            </a:r>
            <a:endParaRPr lang="en-GB" dirty="0"/>
          </a:p>
        </p:txBody>
      </p:sp>
    </p:spTree>
    <p:extLst>
      <p:ext uri="{BB962C8B-B14F-4D97-AF65-F5344CB8AC3E}">
        <p14:creationId xmlns:p14="http://schemas.microsoft.com/office/powerpoint/2010/main" val="1644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FC15-61C7-1199-2028-C2D106770D20}"/>
              </a:ext>
            </a:extLst>
          </p:cNvPr>
          <p:cNvSpPr>
            <a:spLocks noGrp="1"/>
          </p:cNvSpPr>
          <p:nvPr>
            <p:ph type="title"/>
          </p:nvPr>
        </p:nvSpPr>
        <p:spPr>
          <a:xfrm>
            <a:off x="2100863" y="23812"/>
            <a:ext cx="9976342" cy="985591"/>
          </a:xfrm>
        </p:spPr>
        <p:txBody>
          <a:bodyPr>
            <a:normAutofit/>
          </a:bodyPr>
          <a:lstStyle/>
          <a:p>
            <a:r>
              <a:rPr lang="pl-PL" sz="3200" dirty="0"/>
              <a:t>Module </a:t>
            </a:r>
            <a:r>
              <a:rPr lang="pl-PL" sz="3200" dirty="0" err="1"/>
              <a:t>bundler</a:t>
            </a:r>
            <a:r>
              <a:rPr lang="pl-PL" sz="3200" dirty="0"/>
              <a:t> </a:t>
            </a:r>
            <a:r>
              <a:rPr lang="pl-PL" sz="3200" dirty="0" err="1"/>
              <a:t>described</a:t>
            </a:r>
            <a:r>
              <a:rPr lang="pl-PL" sz="3200" dirty="0"/>
              <a:t> in </a:t>
            </a:r>
            <a:r>
              <a:rPr lang="pl-PL" sz="3200" dirty="0" err="1"/>
              <a:t>visual</a:t>
            </a:r>
            <a:r>
              <a:rPr lang="pl-PL" sz="3200" dirty="0"/>
              <a:t> </a:t>
            </a:r>
            <a:r>
              <a:rPr lang="pl-PL" sz="3200" dirty="0" err="1"/>
              <a:t>way</a:t>
            </a:r>
            <a:endParaRPr lang="en-GB" sz="3200" dirty="0"/>
          </a:p>
        </p:txBody>
      </p:sp>
      <p:sp>
        <p:nvSpPr>
          <p:cNvPr id="5" name="Text Placeholder 2">
            <a:extLst>
              <a:ext uri="{FF2B5EF4-FFF2-40B4-BE49-F238E27FC236}">
                <a16:creationId xmlns:a16="http://schemas.microsoft.com/office/drawing/2014/main" id="{B10A983A-0D8E-2D5F-255C-F75CCA06D210}"/>
              </a:ext>
            </a:extLst>
          </p:cNvPr>
          <p:cNvSpPr txBox="1">
            <a:spLocks/>
          </p:cNvSpPr>
          <p:nvPr/>
        </p:nvSpPr>
        <p:spPr>
          <a:xfrm>
            <a:off x="2224038" y="497882"/>
            <a:ext cx="6636406" cy="45720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AS </a:t>
            </a:r>
            <a:r>
              <a:rPr lang="pl-PL" dirty="0" err="1"/>
              <a:t>proccess</a:t>
            </a:r>
            <a:endParaRPr lang="en-GB" dirty="0"/>
          </a:p>
        </p:txBody>
      </p:sp>
      <p:sp>
        <p:nvSpPr>
          <p:cNvPr id="11" name="Rectangle: Rounded Corners 10">
            <a:extLst>
              <a:ext uri="{FF2B5EF4-FFF2-40B4-BE49-F238E27FC236}">
                <a16:creationId xmlns:a16="http://schemas.microsoft.com/office/drawing/2014/main" id="{9E66E7E4-7BC3-F09F-8E5C-B5B0671D5194}"/>
              </a:ext>
            </a:extLst>
          </p:cNvPr>
          <p:cNvSpPr/>
          <p:nvPr/>
        </p:nvSpPr>
        <p:spPr>
          <a:xfrm>
            <a:off x="2318791" y="1340836"/>
            <a:ext cx="3229532" cy="24299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endParaRPr lang="en-GB" dirty="0"/>
          </a:p>
        </p:txBody>
      </p:sp>
      <p:sp>
        <p:nvSpPr>
          <p:cNvPr id="12" name="TextBox 11">
            <a:extLst>
              <a:ext uri="{FF2B5EF4-FFF2-40B4-BE49-F238E27FC236}">
                <a16:creationId xmlns:a16="http://schemas.microsoft.com/office/drawing/2014/main" id="{47246916-B660-E308-2271-65F703826E9C}"/>
              </a:ext>
            </a:extLst>
          </p:cNvPr>
          <p:cNvSpPr txBox="1"/>
          <p:nvPr/>
        </p:nvSpPr>
        <p:spPr>
          <a:xfrm>
            <a:off x="2224038" y="971504"/>
            <a:ext cx="1390765" cy="369332"/>
          </a:xfrm>
          <a:prstGeom prst="rect">
            <a:avLst/>
          </a:prstGeom>
          <a:noFill/>
        </p:spPr>
        <p:txBody>
          <a:bodyPr wrap="none" rtlCol="0">
            <a:spAutoFit/>
          </a:bodyPr>
          <a:lstStyle/>
          <a:p>
            <a:r>
              <a:rPr lang="pl-PL" dirty="0"/>
              <a:t>Source </a:t>
            </a:r>
            <a:r>
              <a:rPr lang="pl-PL" dirty="0" err="1"/>
              <a:t>files</a:t>
            </a:r>
            <a:endParaRPr lang="en-GB" dirty="0"/>
          </a:p>
        </p:txBody>
      </p:sp>
      <p:sp>
        <p:nvSpPr>
          <p:cNvPr id="13" name="Rectangle: Rounded Corners 12">
            <a:extLst>
              <a:ext uri="{FF2B5EF4-FFF2-40B4-BE49-F238E27FC236}">
                <a16:creationId xmlns:a16="http://schemas.microsoft.com/office/drawing/2014/main" id="{3978F41C-CC85-BFCA-5E2F-1FD68C3C24A0}"/>
              </a:ext>
            </a:extLst>
          </p:cNvPr>
          <p:cNvSpPr/>
          <p:nvPr/>
        </p:nvSpPr>
        <p:spPr>
          <a:xfrm>
            <a:off x="2318790" y="4337845"/>
            <a:ext cx="3522425" cy="11035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 </a:t>
            </a:r>
            <a:endParaRPr lang="en-GB" dirty="0"/>
          </a:p>
        </p:txBody>
      </p:sp>
      <p:sp>
        <p:nvSpPr>
          <p:cNvPr id="14" name="TextBox 13">
            <a:extLst>
              <a:ext uri="{FF2B5EF4-FFF2-40B4-BE49-F238E27FC236}">
                <a16:creationId xmlns:a16="http://schemas.microsoft.com/office/drawing/2014/main" id="{DDF60094-CE71-2BE5-8A98-FA4E11F21001}"/>
              </a:ext>
            </a:extLst>
          </p:cNvPr>
          <p:cNvSpPr txBox="1"/>
          <p:nvPr/>
        </p:nvSpPr>
        <p:spPr>
          <a:xfrm>
            <a:off x="2318790" y="3926713"/>
            <a:ext cx="2627707" cy="369332"/>
          </a:xfrm>
          <a:prstGeom prst="rect">
            <a:avLst/>
          </a:prstGeom>
          <a:noFill/>
        </p:spPr>
        <p:txBody>
          <a:bodyPr wrap="none" rtlCol="0">
            <a:spAutoFit/>
          </a:bodyPr>
          <a:lstStyle/>
          <a:p>
            <a:r>
              <a:rPr lang="pl-PL" dirty="0"/>
              <a:t>Third party </a:t>
            </a:r>
            <a:r>
              <a:rPr lang="pl-PL" dirty="0" err="1"/>
              <a:t>dependcies</a:t>
            </a:r>
            <a:endParaRPr lang="en-GB" dirty="0"/>
          </a:p>
        </p:txBody>
      </p:sp>
      <p:pic>
        <p:nvPicPr>
          <p:cNvPr id="1026" name="Picture 2">
            <a:extLst>
              <a:ext uri="{FF2B5EF4-FFF2-40B4-BE49-F238E27FC236}">
                <a16:creationId xmlns:a16="http://schemas.microsoft.com/office/drawing/2014/main" id="{F3D8320B-394B-2F6B-A891-9CD8CBEAF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228" y="1403237"/>
            <a:ext cx="8286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93934F6-7626-D8ED-2743-7B677C981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221" y="2564586"/>
            <a:ext cx="816769" cy="81676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9956A31-D1B4-C59D-7774-669903F648F3}"/>
              </a:ext>
            </a:extLst>
          </p:cNvPr>
          <p:cNvSpPr txBox="1"/>
          <p:nvPr/>
        </p:nvSpPr>
        <p:spPr>
          <a:xfrm>
            <a:off x="2433353" y="2228778"/>
            <a:ext cx="986424" cy="369332"/>
          </a:xfrm>
          <a:prstGeom prst="rect">
            <a:avLst/>
          </a:prstGeom>
          <a:noFill/>
        </p:spPr>
        <p:txBody>
          <a:bodyPr wrap="none" rtlCol="0">
            <a:spAutoFit/>
          </a:bodyPr>
          <a:lstStyle/>
          <a:p>
            <a:r>
              <a:rPr lang="pl-PL" dirty="0"/>
              <a:t>index.js</a:t>
            </a:r>
            <a:endParaRPr lang="en-GB" dirty="0"/>
          </a:p>
        </p:txBody>
      </p:sp>
      <p:sp>
        <p:nvSpPr>
          <p:cNvPr id="16" name="TextBox 15">
            <a:extLst>
              <a:ext uri="{FF2B5EF4-FFF2-40B4-BE49-F238E27FC236}">
                <a16:creationId xmlns:a16="http://schemas.microsoft.com/office/drawing/2014/main" id="{FDB42391-5F0E-1773-592C-5D9A9FA4EF0C}"/>
              </a:ext>
            </a:extLst>
          </p:cNvPr>
          <p:cNvSpPr txBox="1"/>
          <p:nvPr/>
        </p:nvSpPr>
        <p:spPr>
          <a:xfrm>
            <a:off x="3973562" y="3362805"/>
            <a:ext cx="1042273" cy="369332"/>
          </a:xfrm>
          <a:prstGeom prst="rect">
            <a:avLst/>
          </a:prstGeom>
          <a:noFill/>
        </p:spPr>
        <p:txBody>
          <a:bodyPr wrap="none" rtlCol="0">
            <a:spAutoFit/>
          </a:bodyPr>
          <a:lstStyle/>
          <a:p>
            <a:r>
              <a:rPr lang="pl-PL" dirty="0"/>
              <a:t>style.css</a:t>
            </a:r>
            <a:endParaRPr lang="en-GB" dirty="0"/>
          </a:p>
        </p:txBody>
      </p:sp>
      <p:pic>
        <p:nvPicPr>
          <p:cNvPr id="17" name="Picture 2">
            <a:extLst>
              <a:ext uri="{FF2B5EF4-FFF2-40B4-BE49-F238E27FC236}">
                <a16:creationId xmlns:a16="http://schemas.microsoft.com/office/drawing/2014/main" id="{8CCB947F-A2F8-9E95-FCA5-9F87683C8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160" y="2580469"/>
            <a:ext cx="828675" cy="8286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09AEAAAB-6267-DBFD-E32B-5A0E7194948E}"/>
              </a:ext>
            </a:extLst>
          </p:cNvPr>
          <p:cNvSpPr txBox="1"/>
          <p:nvPr/>
        </p:nvSpPr>
        <p:spPr>
          <a:xfrm>
            <a:off x="2347033" y="3380393"/>
            <a:ext cx="1604927" cy="369332"/>
          </a:xfrm>
          <a:prstGeom prst="rect">
            <a:avLst/>
          </a:prstGeom>
          <a:noFill/>
        </p:spPr>
        <p:txBody>
          <a:bodyPr wrap="none" rtlCol="0">
            <a:spAutoFit/>
          </a:bodyPr>
          <a:lstStyle/>
          <a:p>
            <a:r>
              <a:rPr lang="pl-PL" dirty="0"/>
              <a:t>submodule.js</a:t>
            </a:r>
            <a:endParaRPr lang="en-GB" dirty="0"/>
          </a:p>
        </p:txBody>
      </p:sp>
      <p:sp>
        <p:nvSpPr>
          <p:cNvPr id="19" name="Rectangle: Rounded Corners 18">
            <a:extLst>
              <a:ext uri="{FF2B5EF4-FFF2-40B4-BE49-F238E27FC236}">
                <a16:creationId xmlns:a16="http://schemas.microsoft.com/office/drawing/2014/main" id="{D202F816-508F-60C7-3411-81F1356E7758}"/>
              </a:ext>
            </a:extLst>
          </p:cNvPr>
          <p:cNvSpPr/>
          <p:nvPr/>
        </p:nvSpPr>
        <p:spPr>
          <a:xfrm>
            <a:off x="6293644" y="1378736"/>
            <a:ext cx="2627707" cy="51642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3F39718F-27DC-6D48-1404-3A805803A933}"/>
              </a:ext>
            </a:extLst>
          </p:cNvPr>
          <p:cNvSpPr/>
          <p:nvPr/>
        </p:nvSpPr>
        <p:spPr>
          <a:xfrm>
            <a:off x="9246394" y="1373999"/>
            <a:ext cx="2627707" cy="51642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Document with solid fill">
            <a:extLst>
              <a:ext uri="{FF2B5EF4-FFF2-40B4-BE49-F238E27FC236}">
                <a16:creationId xmlns:a16="http://schemas.microsoft.com/office/drawing/2014/main" id="{62065702-A57B-6218-79BD-22D980068B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33118" y="5520295"/>
            <a:ext cx="914400" cy="914400"/>
          </a:xfrm>
          <a:prstGeom prst="rect">
            <a:avLst/>
          </a:prstGeom>
        </p:spPr>
      </p:pic>
      <p:pic>
        <p:nvPicPr>
          <p:cNvPr id="24" name="Graphic 23" descr="Image with solid fill">
            <a:extLst>
              <a:ext uri="{FF2B5EF4-FFF2-40B4-BE49-F238E27FC236}">
                <a16:creationId xmlns:a16="http://schemas.microsoft.com/office/drawing/2014/main" id="{77BB3892-8EAC-5AB5-C654-06A6A03C11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82206" y="5598253"/>
            <a:ext cx="914400" cy="914400"/>
          </a:xfrm>
          <a:prstGeom prst="rect">
            <a:avLst/>
          </a:prstGeom>
        </p:spPr>
      </p:pic>
      <p:sp>
        <p:nvSpPr>
          <p:cNvPr id="25" name="TextBox 24">
            <a:extLst>
              <a:ext uri="{FF2B5EF4-FFF2-40B4-BE49-F238E27FC236}">
                <a16:creationId xmlns:a16="http://schemas.microsoft.com/office/drawing/2014/main" id="{95B427C9-A6B3-FEF2-BDE9-FE0C63A2964C}"/>
              </a:ext>
            </a:extLst>
          </p:cNvPr>
          <p:cNvSpPr txBox="1"/>
          <p:nvPr/>
        </p:nvSpPr>
        <p:spPr>
          <a:xfrm>
            <a:off x="3033118" y="6353688"/>
            <a:ext cx="1830245" cy="369332"/>
          </a:xfrm>
          <a:prstGeom prst="rect">
            <a:avLst/>
          </a:prstGeom>
          <a:noFill/>
        </p:spPr>
        <p:txBody>
          <a:bodyPr wrap="none" rtlCol="0">
            <a:spAutoFit/>
          </a:bodyPr>
          <a:lstStyle/>
          <a:p>
            <a:r>
              <a:rPr lang="pl-PL" dirty="0" err="1"/>
              <a:t>Static</a:t>
            </a:r>
            <a:r>
              <a:rPr lang="pl-PL" dirty="0"/>
              <a:t> </a:t>
            </a:r>
            <a:r>
              <a:rPr lang="pl-PL" dirty="0" err="1"/>
              <a:t>resources</a:t>
            </a:r>
            <a:endParaRPr lang="en-GB" dirty="0"/>
          </a:p>
        </p:txBody>
      </p:sp>
      <p:pic>
        <p:nvPicPr>
          <p:cNvPr id="1030" name="Picture 6" descr="npm (software) - Wikipedia">
            <a:extLst>
              <a:ext uri="{FF2B5EF4-FFF2-40B4-BE49-F238E27FC236}">
                <a16:creationId xmlns:a16="http://schemas.microsoft.com/office/drawing/2014/main" id="{4387575E-0A25-700E-5CA6-699C9C356A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9718" y="4514422"/>
            <a:ext cx="990600" cy="38550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E1358DE-9747-3E0C-945D-20D8096DF7C7}"/>
              </a:ext>
            </a:extLst>
          </p:cNvPr>
          <p:cNvSpPr txBox="1"/>
          <p:nvPr/>
        </p:nvSpPr>
        <p:spPr>
          <a:xfrm>
            <a:off x="2465948" y="4983702"/>
            <a:ext cx="2427524" cy="369332"/>
          </a:xfrm>
          <a:prstGeom prst="rect">
            <a:avLst/>
          </a:prstGeom>
          <a:noFill/>
        </p:spPr>
        <p:txBody>
          <a:bodyPr wrap="none" rtlCol="0">
            <a:spAutoFit/>
          </a:bodyPr>
          <a:lstStyle/>
          <a:p>
            <a:r>
              <a:rPr lang="pl-PL" dirty="0"/>
              <a:t>Libraries, Framework</a:t>
            </a:r>
            <a:endParaRPr lang="en-GB" dirty="0"/>
          </a:p>
        </p:txBody>
      </p:sp>
      <p:sp>
        <p:nvSpPr>
          <p:cNvPr id="27" name="TextBox 26">
            <a:extLst>
              <a:ext uri="{FF2B5EF4-FFF2-40B4-BE49-F238E27FC236}">
                <a16:creationId xmlns:a16="http://schemas.microsoft.com/office/drawing/2014/main" id="{D310770B-6AE9-5422-4FE2-CDDE004CC015}"/>
              </a:ext>
            </a:extLst>
          </p:cNvPr>
          <p:cNvSpPr txBox="1"/>
          <p:nvPr/>
        </p:nvSpPr>
        <p:spPr>
          <a:xfrm>
            <a:off x="6293644" y="955082"/>
            <a:ext cx="1896673" cy="369332"/>
          </a:xfrm>
          <a:prstGeom prst="rect">
            <a:avLst/>
          </a:prstGeom>
          <a:noFill/>
        </p:spPr>
        <p:txBody>
          <a:bodyPr wrap="none" rtlCol="0">
            <a:spAutoFit/>
          </a:bodyPr>
          <a:lstStyle/>
          <a:p>
            <a:r>
              <a:rPr lang="pl-PL" dirty="0"/>
              <a:t>Module </a:t>
            </a:r>
            <a:r>
              <a:rPr lang="pl-PL" dirty="0" err="1"/>
              <a:t>bundler</a:t>
            </a:r>
            <a:endParaRPr lang="en-GB" dirty="0"/>
          </a:p>
        </p:txBody>
      </p:sp>
      <p:sp>
        <p:nvSpPr>
          <p:cNvPr id="28" name="TextBox 27">
            <a:extLst>
              <a:ext uri="{FF2B5EF4-FFF2-40B4-BE49-F238E27FC236}">
                <a16:creationId xmlns:a16="http://schemas.microsoft.com/office/drawing/2014/main" id="{E78DC621-10F4-20BB-E46E-B8492C19BCA0}"/>
              </a:ext>
            </a:extLst>
          </p:cNvPr>
          <p:cNvSpPr txBox="1"/>
          <p:nvPr/>
        </p:nvSpPr>
        <p:spPr>
          <a:xfrm>
            <a:off x="9159382" y="952555"/>
            <a:ext cx="2801729" cy="369332"/>
          </a:xfrm>
          <a:prstGeom prst="rect">
            <a:avLst/>
          </a:prstGeom>
          <a:noFill/>
        </p:spPr>
        <p:txBody>
          <a:bodyPr wrap="none" rtlCol="0">
            <a:spAutoFit/>
          </a:bodyPr>
          <a:lstStyle/>
          <a:p>
            <a:r>
              <a:rPr lang="pl-PL" dirty="0" err="1"/>
              <a:t>Output</a:t>
            </a:r>
            <a:r>
              <a:rPr lang="pl-PL" dirty="0"/>
              <a:t> – </a:t>
            </a:r>
            <a:r>
              <a:rPr lang="pl-PL" dirty="0" err="1"/>
              <a:t>destination</a:t>
            </a:r>
            <a:r>
              <a:rPr lang="pl-PL" dirty="0"/>
              <a:t> </a:t>
            </a:r>
            <a:r>
              <a:rPr lang="pl-PL" dirty="0" err="1"/>
              <a:t>files</a:t>
            </a:r>
            <a:endParaRPr lang="en-GB" dirty="0"/>
          </a:p>
        </p:txBody>
      </p:sp>
      <p:cxnSp>
        <p:nvCxnSpPr>
          <p:cNvPr id="30" name="Straight Arrow Connector 29">
            <a:extLst>
              <a:ext uri="{FF2B5EF4-FFF2-40B4-BE49-F238E27FC236}">
                <a16:creationId xmlns:a16="http://schemas.microsoft.com/office/drawing/2014/main" id="{8FBE8591-4F2C-A359-F87A-808A55745DF4}"/>
              </a:ext>
            </a:extLst>
          </p:cNvPr>
          <p:cNvCxnSpPr>
            <a:stCxn id="19" idx="3"/>
            <a:endCxn id="20" idx="1"/>
          </p:cNvCxnSpPr>
          <p:nvPr/>
        </p:nvCxnSpPr>
        <p:spPr>
          <a:xfrm flipV="1">
            <a:off x="8921351" y="3956126"/>
            <a:ext cx="325043" cy="4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5C7D8EA-7C65-D608-D1B2-72EF5E5D1354}"/>
              </a:ext>
            </a:extLst>
          </p:cNvPr>
          <p:cNvCxnSpPr>
            <a:stCxn id="11" idx="3"/>
            <a:endCxn id="19" idx="1"/>
          </p:cNvCxnSpPr>
          <p:nvPr/>
        </p:nvCxnSpPr>
        <p:spPr>
          <a:xfrm>
            <a:off x="5548323" y="2555817"/>
            <a:ext cx="745321" cy="1405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2540F02-637A-AA8E-F897-97BF8C9C504A}"/>
              </a:ext>
            </a:extLst>
          </p:cNvPr>
          <p:cNvCxnSpPr>
            <a:stCxn id="13" idx="3"/>
            <a:endCxn id="19" idx="1"/>
          </p:cNvCxnSpPr>
          <p:nvPr/>
        </p:nvCxnSpPr>
        <p:spPr>
          <a:xfrm flipV="1">
            <a:off x="5841215" y="3960863"/>
            <a:ext cx="452429" cy="928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75358A0-6656-8B21-C141-380260CCE27E}"/>
              </a:ext>
            </a:extLst>
          </p:cNvPr>
          <p:cNvCxnSpPr>
            <a:stCxn id="24" idx="3"/>
          </p:cNvCxnSpPr>
          <p:nvPr/>
        </p:nvCxnSpPr>
        <p:spPr>
          <a:xfrm flipV="1">
            <a:off x="4596606" y="5736431"/>
            <a:ext cx="1691968" cy="319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7BDB98C-12EC-0A34-AA87-D64323710AC7}"/>
              </a:ext>
            </a:extLst>
          </p:cNvPr>
          <p:cNvSpPr txBox="1"/>
          <p:nvPr/>
        </p:nvSpPr>
        <p:spPr>
          <a:xfrm>
            <a:off x="6352071" y="2210798"/>
            <a:ext cx="2017540" cy="646331"/>
          </a:xfrm>
          <a:prstGeom prst="rect">
            <a:avLst/>
          </a:prstGeom>
          <a:noFill/>
        </p:spPr>
        <p:txBody>
          <a:bodyPr wrap="none" rtlCol="0">
            <a:spAutoFit/>
          </a:bodyPr>
          <a:lstStyle/>
          <a:p>
            <a:r>
              <a:rPr lang="pl-PL" dirty="0" err="1"/>
              <a:t>Dependency</a:t>
            </a:r>
            <a:r>
              <a:rPr lang="pl-PL" dirty="0"/>
              <a:t> </a:t>
            </a:r>
            <a:r>
              <a:rPr lang="pl-PL" dirty="0" err="1"/>
              <a:t>tree</a:t>
            </a:r>
            <a:endParaRPr lang="pl-PL" dirty="0"/>
          </a:p>
          <a:p>
            <a:r>
              <a:rPr lang="pl-PL" dirty="0" err="1"/>
              <a:t>resolver</a:t>
            </a:r>
            <a:endParaRPr lang="en-GB" dirty="0"/>
          </a:p>
        </p:txBody>
      </p:sp>
      <p:sp>
        <p:nvSpPr>
          <p:cNvPr id="39" name="TextBox 38">
            <a:extLst>
              <a:ext uri="{FF2B5EF4-FFF2-40B4-BE49-F238E27FC236}">
                <a16:creationId xmlns:a16="http://schemas.microsoft.com/office/drawing/2014/main" id="{E78A9CC8-6D13-30D9-9C57-3D6A53F85FCA}"/>
              </a:ext>
            </a:extLst>
          </p:cNvPr>
          <p:cNvSpPr txBox="1"/>
          <p:nvPr/>
        </p:nvSpPr>
        <p:spPr>
          <a:xfrm>
            <a:off x="9904091" y="2553470"/>
            <a:ext cx="1157689" cy="369332"/>
          </a:xfrm>
          <a:prstGeom prst="rect">
            <a:avLst/>
          </a:prstGeom>
          <a:noFill/>
        </p:spPr>
        <p:txBody>
          <a:bodyPr wrap="none" rtlCol="0">
            <a:spAutoFit/>
          </a:bodyPr>
          <a:lstStyle/>
          <a:p>
            <a:r>
              <a:rPr lang="pl-PL" dirty="0"/>
              <a:t>bundle.js</a:t>
            </a:r>
            <a:endParaRPr lang="en-GB" dirty="0"/>
          </a:p>
        </p:txBody>
      </p:sp>
      <p:sp>
        <p:nvSpPr>
          <p:cNvPr id="41" name="TextBox 40">
            <a:extLst>
              <a:ext uri="{FF2B5EF4-FFF2-40B4-BE49-F238E27FC236}">
                <a16:creationId xmlns:a16="http://schemas.microsoft.com/office/drawing/2014/main" id="{6AC8FCC5-72FA-226B-6794-2A77259A170C}"/>
              </a:ext>
            </a:extLst>
          </p:cNvPr>
          <p:cNvSpPr txBox="1"/>
          <p:nvPr/>
        </p:nvSpPr>
        <p:spPr>
          <a:xfrm>
            <a:off x="3534340" y="1391784"/>
            <a:ext cx="6097190" cy="369332"/>
          </a:xfrm>
          <a:prstGeom prst="rect">
            <a:avLst/>
          </a:prstGeom>
          <a:noFill/>
        </p:spPr>
        <p:txBody>
          <a:bodyPr wrap="square">
            <a:spAutoFit/>
          </a:bodyPr>
          <a:lstStyle/>
          <a:p>
            <a:r>
              <a:rPr lang="pl-PL" dirty="0" err="1"/>
              <a:t>Entrypoint</a:t>
            </a:r>
            <a:endParaRPr lang="en-GB" dirty="0"/>
          </a:p>
        </p:txBody>
      </p:sp>
      <p:cxnSp>
        <p:nvCxnSpPr>
          <p:cNvPr id="43" name="Straight Arrow Connector 42">
            <a:extLst>
              <a:ext uri="{FF2B5EF4-FFF2-40B4-BE49-F238E27FC236}">
                <a16:creationId xmlns:a16="http://schemas.microsoft.com/office/drawing/2014/main" id="{242373D9-210F-8D93-EE21-B3725FDF41F7}"/>
              </a:ext>
            </a:extLst>
          </p:cNvPr>
          <p:cNvCxnSpPr>
            <a:stCxn id="41" idx="1"/>
          </p:cNvCxnSpPr>
          <p:nvPr/>
        </p:nvCxnSpPr>
        <p:spPr>
          <a:xfrm flipH="1">
            <a:off x="3207544" y="1576450"/>
            <a:ext cx="326796" cy="4094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831A8FB-41CF-311F-D1A0-01D98EB1510D}"/>
              </a:ext>
            </a:extLst>
          </p:cNvPr>
          <p:cNvSpPr txBox="1"/>
          <p:nvPr/>
        </p:nvSpPr>
        <p:spPr>
          <a:xfrm>
            <a:off x="6567364" y="5895942"/>
            <a:ext cx="2016129" cy="369332"/>
          </a:xfrm>
          <a:prstGeom prst="rect">
            <a:avLst/>
          </a:prstGeom>
          <a:noFill/>
        </p:spPr>
        <p:txBody>
          <a:bodyPr wrap="none" rtlCol="0">
            <a:spAutoFit/>
          </a:bodyPr>
          <a:lstStyle/>
          <a:p>
            <a:r>
              <a:rPr lang="pl-PL" dirty="0" err="1"/>
              <a:t>Process</a:t>
            </a:r>
            <a:r>
              <a:rPr lang="pl-PL" dirty="0"/>
              <a:t> and </a:t>
            </a:r>
            <a:r>
              <a:rPr lang="pl-PL" dirty="0" err="1"/>
              <a:t>copy</a:t>
            </a:r>
            <a:endParaRPr lang="en-GB" dirty="0"/>
          </a:p>
        </p:txBody>
      </p:sp>
      <p:cxnSp>
        <p:nvCxnSpPr>
          <p:cNvPr id="48" name="Straight Arrow Connector 47">
            <a:extLst>
              <a:ext uri="{FF2B5EF4-FFF2-40B4-BE49-F238E27FC236}">
                <a16:creationId xmlns:a16="http://schemas.microsoft.com/office/drawing/2014/main" id="{03890B1D-12F4-D625-7B51-8A284A2AC4A3}"/>
              </a:ext>
            </a:extLst>
          </p:cNvPr>
          <p:cNvCxnSpPr/>
          <p:nvPr/>
        </p:nvCxnSpPr>
        <p:spPr>
          <a:xfrm>
            <a:off x="8921763" y="5895942"/>
            <a:ext cx="325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0" name="Graphic 49" descr="Decision chart with solid fill">
            <a:extLst>
              <a:ext uri="{FF2B5EF4-FFF2-40B4-BE49-F238E27FC236}">
                <a16:creationId xmlns:a16="http://schemas.microsoft.com/office/drawing/2014/main" id="{543F613B-AF8F-3A9A-096E-7FF9F5FA57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66389" y="2155827"/>
            <a:ext cx="914400" cy="914400"/>
          </a:xfrm>
          <a:prstGeom prst="rect">
            <a:avLst/>
          </a:prstGeom>
        </p:spPr>
      </p:pic>
      <p:cxnSp>
        <p:nvCxnSpPr>
          <p:cNvPr id="52" name="Straight Connector 51">
            <a:extLst>
              <a:ext uri="{FF2B5EF4-FFF2-40B4-BE49-F238E27FC236}">
                <a16:creationId xmlns:a16="http://schemas.microsoft.com/office/drawing/2014/main" id="{2262CC43-17D2-411E-234E-CB957AA08E4C}"/>
              </a:ext>
            </a:extLst>
          </p:cNvPr>
          <p:cNvCxnSpPr/>
          <p:nvPr/>
        </p:nvCxnSpPr>
        <p:spPr>
          <a:xfrm>
            <a:off x="6259039" y="5736431"/>
            <a:ext cx="2632777"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A80CE94-9BC7-6594-9571-217831C94126}"/>
              </a:ext>
            </a:extLst>
          </p:cNvPr>
          <p:cNvSpPr txBox="1"/>
          <p:nvPr/>
        </p:nvSpPr>
        <p:spPr>
          <a:xfrm>
            <a:off x="7114307" y="5157078"/>
            <a:ext cx="1870064" cy="369332"/>
          </a:xfrm>
          <a:prstGeom prst="rect">
            <a:avLst/>
          </a:prstGeom>
          <a:noFill/>
        </p:spPr>
        <p:txBody>
          <a:bodyPr wrap="none" rtlCol="0">
            <a:spAutoFit/>
          </a:bodyPr>
          <a:lstStyle/>
          <a:p>
            <a:r>
              <a:rPr lang="pl-PL" dirty="0"/>
              <a:t>Bundle </a:t>
            </a:r>
            <a:r>
              <a:rPr lang="pl-PL" dirty="0" err="1"/>
              <a:t>Finalizer</a:t>
            </a:r>
            <a:endParaRPr lang="en-GB" dirty="0"/>
          </a:p>
        </p:txBody>
      </p:sp>
      <p:sp>
        <p:nvSpPr>
          <p:cNvPr id="55" name="TextBox 54">
            <a:extLst>
              <a:ext uri="{FF2B5EF4-FFF2-40B4-BE49-F238E27FC236}">
                <a16:creationId xmlns:a16="http://schemas.microsoft.com/office/drawing/2014/main" id="{20B07BAA-531E-3F8F-0FA8-FE3C39E3DDAA}"/>
              </a:ext>
            </a:extLst>
          </p:cNvPr>
          <p:cNvSpPr txBox="1"/>
          <p:nvPr/>
        </p:nvSpPr>
        <p:spPr>
          <a:xfrm>
            <a:off x="7239716" y="3109950"/>
            <a:ext cx="1618264" cy="923330"/>
          </a:xfrm>
          <a:prstGeom prst="rect">
            <a:avLst/>
          </a:prstGeom>
          <a:noFill/>
        </p:spPr>
        <p:txBody>
          <a:bodyPr wrap="none" rtlCol="0">
            <a:spAutoFit/>
          </a:bodyPr>
          <a:lstStyle/>
          <a:p>
            <a:r>
              <a:rPr lang="pl-PL" dirty="0" err="1"/>
              <a:t>Middleware</a:t>
            </a:r>
            <a:endParaRPr lang="pl-PL" dirty="0"/>
          </a:p>
          <a:p>
            <a:r>
              <a:rPr lang="pl-PL" dirty="0"/>
              <a:t>(</a:t>
            </a:r>
            <a:r>
              <a:rPr lang="pl-PL" dirty="0" err="1"/>
              <a:t>Transpilers</a:t>
            </a:r>
            <a:r>
              <a:rPr lang="pl-PL" dirty="0"/>
              <a:t>,</a:t>
            </a:r>
          </a:p>
          <a:p>
            <a:r>
              <a:rPr lang="pl-PL" dirty="0" err="1"/>
              <a:t>Transformers</a:t>
            </a:r>
            <a:r>
              <a:rPr lang="pl-PL" dirty="0"/>
              <a:t>)</a:t>
            </a:r>
          </a:p>
        </p:txBody>
      </p:sp>
      <p:pic>
        <p:nvPicPr>
          <p:cNvPr id="59" name="Graphic 58" descr="Box trolley outline">
            <a:extLst>
              <a:ext uri="{FF2B5EF4-FFF2-40B4-BE49-F238E27FC236}">
                <a16:creationId xmlns:a16="http://schemas.microsoft.com/office/drawing/2014/main" id="{BF7DCBFB-E45A-F868-24F6-137B5DD0996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33522" y="4804762"/>
            <a:ext cx="914400" cy="914400"/>
          </a:xfrm>
          <a:prstGeom prst="rect">
            <a:avLst/>
          </a:prstGeom>
        </p:spPr>
      </p:pic>
      <p:pic>
        <p:nvPicPr>
          <p:cNvPr id="61" name="Graphic 60" descr="Braille with solid fill">
            <a:extLst>
              <a:ext uri="{FF2B5EF4-FFF2-40B4-BE49-F238E27FC236}">
                <a16:creationId xmlns:a16="http://schemas.microsoft.com/office/drawing/2014/main" id="{3B4BB103-994D-EE65-1D95-5B8961D5D17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40765" y="3092787"/>
            <a:ext cx="914400" cy="914400"/>
          </a:xfrm>
          <a:prstGeom prst="rect">
            <a:avLst/>
          </a:prstGeom>
        </p:spPr>
      </p:pic>
      <p:pic>
        <p:nvPicPr>
          <p:cNvPr id="63" name="Graphic 62" descr="Sort outline">
            <a:extLst>
              <a:ext uri="{FF2B5EF4-FFF2-40B4-BE49-F238E27FC236}">
                <a16:creationId xmlns:a16="http://schemas.microsoft.com/office/drawing/2014/main" id="{EE2080D5-573D-C20A-8CBA-E708852D151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23191" y="4246767"/>
            <a:ext cx="648823" cy="648823"/>
          </a:xfrm>
          <a:prstGeom prst="rect">
            <a:avLst/>
          </a:prstGeom>
        </p:spPr>
      </p:pic>
      <p:pic>
        <p:nvPicPr>
          <p:cNvPr id="1025" name="Graphic 1024" descr="Loading with solid fill">
            <a:extLst>
              <a:ext uri="{FF2B5EF4-FFF2-40B4-BE49-F238E27FC236}">
                <a16:creationId xmlns:a16="http://schemas.microsoft.com/office/drawing/2014/main" id="{90D95733-9AD8-306F-61F5-FFC17BA094D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43639" y="1391783"/>
            <a:ext cx="914400" cy="914400"/>
          </a:xfrm>
          <a:prstGeom prst="rect">
            <a:avLst/>
          </a:prstGeom>
        </p:spPr>
      </p:pic>
      <p:sp>
        <p:nvSpPr>
          <p:cNvPr id="1027" name="TextBox 1026">
            <a:extLst>
              <a:ext uri="{FF2B5EF4-FFF2-40B4-BE49-F238E27FC236}">
                <a16:creationId xmlns:a16="http://schemas.microsoft.com/office/drawing/2014/main" id="{074A7D92-C3BC-CB89-FD61-C1C68B87F613}"/>
              </a:ext>
            </a:extLst>
          </p:cNvPr>
          <p:cNvSpPr txBox="1"/>
          <p:nvPr/>
        </p:nvSpPr>
        <p:spPr>
          <a:xfrm>
            <a:off x="7239716" y="1660537"/>
            <a:ext cx="1111843" cy="369332"/>
          </a:xfrm>
          <a:prstGeom prst="rect">
            <a:avLst/>
          </a:prstGeom>
          <a:noFill/>
        </p:spPr>
        <p:txBody>
          <a:bodyPr wrap="none" rtlCol="0">
            <a:spAutoFit/>
          </a:bodyPr>
          <a:lstStyle/>
          <a:p>
            <a:r>
              <a:rPr lang="pl-PL" dirty="0" err="1"/>
              <a:t>Loader</a:t>
            </a:r>
            <a:r>
              <a:rPr lang="pl-PL" dirty="0"/>
              <a:t>/s</a:t>
            </a:r>
            <a:endParaRPr lang="en-GB" dirty="0"/>
          </a:p>
        </p:txBody>
      </p:sp>
      <p:sp>
        <p:nvSpPr>
          <p:cNvPr id="1029" name="TextBox 1028">
            <a:extLst>
              <a:ext uri="{FF2B5EF4-FFF2-40B4-BE49-F238E27FC236}">
                <a16:creationId xmlns:a16="http://schemas.microsoft.com/office/drawing/2014/main" id="{59E38AE9-E7BA-54D5-4EE7-C278C9A35F54}"/>
              </a:ext>
            </a:extLst>
          </p:cNvPr>
          <p:cNvSpPr txBox="1"/>
          <p:nvPr/>
        </p:nvSpPr>
        <p:spPr>
          <a:xfrm>
            <a:off x="6437703" y="4337348"/>
            <a:ext cx="1755609" cy="369332"/>
          </a:xfrm>
          <a:prstGeom prst="rect">
            <a:avLst/>
          </a:prstGeom>
          <a:noFill/>
        </p:spPr>
        <p:txBody>
          <a:bodyPr wrap="none" rtlCol="0">
            <a:spAutoFit/>
          </a:bodyPr>
          <a:lstStyle/>
          <a:p>
            <a:r>
              <a:rPr lang="pl-PL" dirty="0"/>
              <a:t>Bundle </a:t>
            </a:r>
            <a:r>
              <a:rPr lang="pl-PL" dirty="0" err="1"/>
              <a:t>builder</a:t>
            </a:r>
            <a:endParaRPr lang="en-GB" dirty="0"/>
          </a:p>
        </p:txBody>
      </p:sp>
      <p:pic>
        <p:nvPicPr>
          <p:cNvPr id="1034" name="Graphic 1033" descr="Document with solid fill">
            <a:extLst>
              <a:ext uri="{FF2B5EF4-FFF2-40B4-BE49-F238E27FC236}">
                <a16:creationId xmlns:a16="http://schemas.microsoft.com/office/drawing/2014/main" id="{0618E513-35ED-E3CD-48FA-6384B13D89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79064" y="5231970"/>
            <a:ext cx="914400" cy="914400"/>
          </a:xfrm>
          <a:prstGeom prst="rect">
            <a:avLst/>
          </a:prstGeom>
        </p:spPr>
      </p:pic>
      <p:pic>
        <p:nvPicPr>
          <p:cNvPr id="1035" name="Graphic 1034" descr="Image with solid fill">
            <a:extLst>
              <a:ext uri="{FF2B5EF4-FFF2-40B4-BE49-F238E27FC236}">
                <a16:creationId xmlns:a16="http://schemas.microsoft.com/office/drawing/2014/main" id="{6BA1CFA0-24B9-A459-6EA7-814AFBF85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28152" y="5309928"/>
            <a:ext cx="914400" cy="914400"/>
          </a:xfrm>
          <a:prstGeom prst="rect">
            <a:avLst/>
          </a:prstGeom>
        </p:spPr>
      </p:pic>
      <p:sp>
        <p:nvSpPr>
          <p:cNvPr id="1036" name="TextBox 1035">
            <a:extLst>
              <a:ext uri="{FF2B5EF4-FFF2-40B4-BE49-F238E27FC236}">
                <a16:creationId xmlns:a16="http://schemas.microsoft.com/office/drawing/2014/main" id="{3589FEE5-467B-25C3-3CE3-FDFF4905120E}"/>
              </a:ext>
            </a:extLst>
          </p:cNvPr>
          <p:cNvSpPr txBox="1"/>
          <p:nvPr/>
        </p:nvSpPr>
        <p:spPr>
          <a:xfrm>
            <a:off x="9679064" y="6065363"/>
            <a:ext cx="1830245" cy="369332"/>
          </a:xfrm>
          <a:prstGeom prst="rect">
            <a:avLst/>
          </a:prstGeom>
          <a:noFill/>
        </p:spPr>
        <p:txBody>
          <a:bodyPr wrap="none" rtlCol="0">
            <a:spAutoFit/>
          </a:bodyPr>
          <a:lstStyle/>
          <a:p>
            <a:r>
              <a:rPr lang="pl-PL" dirty="0" err="1"/>
              <a:t>Static</a:t>
            </a:r>
            <a:r>
              <a:rPr lang="pl-PL" dirty="0"/>
              <a:t> </a:t>
            </a:r>
            <a:r>
              <a:rPr lang="pl-PL" dirty="0" err="1"/>
              <a:t>resources</a:t>
            </a:r>
            <a:endParaRPr lang="en-GB" dirty="0"/>
          </a:p>
        </p:txBody>
      </p:sp>
      <p:cxnSp>
        <p:nvCxnSpPr>
          <p:cNvPr id="1038" name="Straight Connector 1037">
            <a:extLst>
              <a:ext uri="{FF2B5EF4-FFF2-40B4-BE49-F238E27FC236}">
                <a16:creationId xmlns:a16="http://schemas.microsoft.com/office/drawing/2014/main" id="{A3494EDC-E238-A395-9120-6EDFFF8AF50C}"/>
              </a:ext>
            </a:extLst>
          </p:cNvPr>
          <p:cNvCxnSpPr/>
          <p:nvPr/>
        </p:nvCxnSpPr>
        <p:spPr>
          <a:xfrm>
            <a:off x="9246394" y="5100638"/>
            <a:ext cx="26277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40" name="Graphic 1039" descr="Folder outline">
            <a:extLst>
              <a:ext uri="{FF2B5EF4-FFF2-40B4-BE49-F238E27FC236}">
                <a16:creationId xmlns:a16="http://schemas.microsoft.com/office/drawing/2014/main" id="{5A064887-B6D3-A91B-602F-93DD830A156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838415" y="1535512"/>
            <a:ext cx="914400" cy="914400"/>
          </a:xfrm>
          <a:prstGeom prst="rect">
            <a:avLst/>
          </a:prstGeom>
        </p:spPr>
      </p:pic>
      <p:pic>
        <p:nvPicPr>
          <p:cNvPr id="38" name="Picture 2">
            <a:extLst>
              <a:ext uri="{FF2B5EF4-FFF2-40B4-BE49-F238E27FC236}">
                <a16:creationId xmlns:a16="http://schemas.microsoft.com/office/drawing/2014/main" id="{91EE37CF-4874-767D-6C29-0DFB191F2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0807" y="1925800"/>
            <a:ext cx="601614" cy="60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629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FC15-61C7-1199-2028-C2D106770D20}"/>
              </a:ext>
            </a:extLst>
          </p:cNvPr>
          <p:cNvSpPr>
            <a:spLocks noGrp="1"/>
          </p:cNvSpPr>
          <p:nvPr>
            <p:ph type="title"/>
          </p:nvPr>
        </p:nvSpPr>
        <p:spPr>
          <a:xfrm>
            <a:off x="2100863" y="23812"/>
            <a:ext cx="9976342" cy="985591"/>
          </a:xfrm>
        </p:spPr>
        <p:txBody>
          <a:bodyPr>
            <a:normAutofit/>
          </a:bodyPr>
          <a:lstStyle/>
          <a:p>
            <a:r>
              <a:rPr lang="pl-PL" sz="3200" dirty="0"/>
              <a:t>module </a:t>
            </a:r>
            <a:r>
              <a:rPr lang="pl-PL" sz="3200" dirty="0" err="1"/>
              <a:t>bundler</a:t>
            </a:r>
            <a:r>
              <a:rPr lang="pl-PL" sz="3200" dirty="0"/>
              <a:t> </a:t>
            </a:r>
            <a:r>
              <a:rPr lang="en-US" sz="3200" dirty="0"/>
              <a:t>can solve some or all eventually discussed problems</a:t>
            </a:r>
            <a:endParaRPr lang="en-GB" sz="3200" dirty="0"/>
          </a:p>
        </p:txBody>
      </p:sp>
      <p:sp>
        <p:nvSpPr>
          <p:cNvPr id="3" name="Text Placeholder 2">
            <a:extLst>
              <a:ext uri="{FF2B5EF4-FFF2-40B4-BE49-F238E27FC236}">
                <a16:creationId xmlns:a16="http://schemas.microsoft.com/office/drawing/2014/main" id="{63BBC2A2-20F7-68A3-6294-A4625BCB76AC}"/>
              </a:ext>
            </a:extLst>
          </p:cNvPr>
          <p:cNvSpPr>
            <a:spLocks noGrp="1"/>
          </p:cNvSpPr>
          <p:nvPr>
            <p:ph type="body" idx="13"/>
          </p:nvPr>
        </p:nvSpPr>
        <p:spPr>
          <a:xfrm>
            <a:off x="2229079" y="980828"/>
            <a:ext cx="6636406" cy="457200"/>
          </a:xfrm>
        </p:spPr>
        <p:txBody>
          <a:bodyPr/>
          <a:lstStyle/>
          <a:p>
            <a:r>
              <a:rPr lang="pl-PL" dirty="0" err="1"/>
              <a:t>What</a:t>
            </a:r>
            <a:r>
              <a:rPr lang="pl-PL" dirty="0"/>
              <a:t> </a:t>
            </a:r>
            <a:r>
              <a:rPr lang="pl-PL" dirty="0" err="1"/>
              <a:t>can</a:t>
            </a:r>
            <a:r>
              <a:rPr lang="pl-PL" dirty="0"/>
              <a:t> do module </a:t>
            </a:r>
            <a:r>
              <a:rPr lang="pl-PL" dirty="0" err="1"/>
              <a:t>bundler</a:t>
            </a:r>
            <a:r>
              <a:rPr lang="pl-PL" dirty="0"/>
              <a:t> in </a:t>
            </a:r>
            <a:r>
              <a:rPr lang="pl-PL" dirty="0" err="1"/>
              <a:t>general</a:t>
            </a:r>
            <a:r>
              <a:rPr lang="pl-PL" dirty="0"/>
              <a:t>? </a:t>
            </a:r>
            <a:endParaRPr lang="en-GB" dirty="0"/>
          </a:p>
        </p:txBody>
      </p:sp>
      <p:sp>
        <p:nvSpPr>
          <p:cNvPr id="6" name="Text Placeholder 3">
            <a:extLst>
              <a:ext uri="{FF2B5EF4-FFF2-40B4-BE49-F238E27FC236}">
                <a16:creationId xmlns:a16="http://schemas.microsoft.com/office/drawing/2014/main" id="{465D2052-0571-70F3-6933-6F53AEE879D9}"/>
              </a:ext>
            </a:extLst>
          </p:cNvPr>
          <p:cNvSpPr txBox="1">
            <a:spLocks/>
          </p:cNvSpPr>
          <p:nvPr/>
        </p:nvSpPr>
        <p:spPr>
          <a:xfrm>
            <a:off x="2523876" y="1494123"/>
            <a:ext cx="8479056" cy="3362856"/>
          </a:xfrm>
          <a:prstGeom prst="rect">
            <a:avLst/>
          </a:prstGeom>
        </p:spPr>
        <p:txBody>
          <a:bodyPr vert="horz" lIns="91440" tIns="45720" rIns="91440" bIns="45720" rtlCol="0">
            <a:noAutofit/>
          </a:bodyPr>
          <a:lstStyle>
            <a:lvl1pPr marL="285750" indent="-285750" algn="l" defTabSz="914400" rtl="0" eaLnBrk="1" latinLnBrk="0" hangingPunct="1">
              <a:lnSpc>
                <a:spcPts val="26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err="1"/>
              <a:t>Combine</a:t>
            </a:r>
            <a:r>
              <a:rPr lang="pl-PL" dirty="0"/>
              <a:t> </a:t>
            </a:r>
            <a:r>
              <a:rPr lang="pl-PL" dirty="0" err="1"/>
              <a:t>all</a:t>
            </a:r>
            <a:r>
              <a:rPr lang="pl-PL" dirty="0"/>
              <a:t> </a:t>
            </a:r>
            <a:r>
              <a:rPr lang="pl-PL" dirty="0" err="1"/>
              <a:t>modules</a:t>
            </a:r>
            <a:r>
              <a:rPr lang="pl-PL" dirty="0"/>
              <a:t> </a:t>
            </a:r>
            <a:r>
              <a:rPr lang="pl-PL" dirty="0" err="1"/>
              <a:t>into</a:t>
            </a:r>
            <a:r>
              <a:rPr lang="pl-PL" dirty="0"/>
              <a:t> one </a:t>
            </a:r>
            <a:r>
              <a:rPr lang="pl-PL" dirty="0" err="1"/>
              <a:t>or</a:t>
            </a:r>
            <a:r>
              <a:rPr lang="pl-PL" dirty="0"/>
              <a:t> </a:t>
            </a:r>
            <a:r>
              <a:rPr lang="pl-PL" dirty="0" err="1"/>
              <a:t>more</a:t>
            </a:r>
            <a:r>
              <a:rPr lang="pl-PL" dirty="0"/>
              <a:t>, in </a:t>
            </a:r>
            <a:r>
              <a:rPr lang="pl-PL" dirty="0" err="1"/>
              <a:t>minified</a:t>
            </a:r>
            <a:r>
              <a:rPr lang="pl-PL" dirty="0"/>
              <a:t> and </a:t>
            </a:r>
            <a:r>
              <a:rPr lang="pl-PL" dirty="0" err="1"/>
              <a:t>optionally</a:t>
            </a:r>
            <a:r>
              <a:rPr lang="pl-PL" dirty="0"/>
              <a:t> </a:t>
            </a:r>
            <a:r>
              <a:rPr lang="pl-PL" dirty="0" err="1"/>
              <a:t>obfuscated</a:t>
            </a:r>
            <a:r>
              <a:rPr lang="pl-PL" dirty="0"/>
              <a:t> </a:t>
            </a:r>
            <a:r>
              <a:rPr lang="pl-PL" dirty="0" err="1"/>
              <a:t>dist</a:t>
            </a:r>
            <a:r>
              <a:rPr lang="pl-PL" dirty="0"/>
              <a:t> file/s.</a:t>
            </a:r>
          </a:p>
          <a:p>
            <a:r>
              <a:rPr lang="pl-PL" dirty="0" err="1"/>
              <a:t>Resolve</a:t>
            </a:r>
            <a:r>
              <a:rPr lang="pl-PL" dirty="0"/>
              <a:t> </a:t>
            </a:r>
            <a:r>
              <a:rPr lang="pl-PL" dirty="0" err="1"/>
              <a:t>dependencies</a:t>
            </a:r>
            <a:r>
              <a:rPr lang="pl-PL" dirty="0"/>
              <a:t> </a:t>
            </a:r>
            <a:r>
              <a:rPr lang="pl-PL" dirty="0" err="1"/>
              <a:t>tree</a:t>
            </a:r>
            <a:r>
              <a:rPr lang="pl-PL" dirty="0"/>
              <a:t>.</a:t>
            </a:r>
          </a:p>
          <a:p>
            <a:r>
              <a:rPr lang="pl-PL" dirty="0" err="1"/>
              <a:t>Generate</a:t>
            </a:r>
            <a:r>
              <a:rPr lang="pl-PL" dirty="0"/>
              <a:t> </a:t>
            </a:r>
            <a:r>
              <a:rPr lang="pl-PL" dirty="0" err="1"/>
              <a:t>source</a:t>
            </a:r>
            <a:r>
              <a:rPr lang="pl-PL" dirty="0"/>
              <a:t> map to </a:t>
            </a:r>
            <a:r>
              <a:rPr lang="pl-PL" dirty="0" err="1"/>
              <a:t>debug</a:t>
            </a:r>
            <a:r>
              <a:rPr lang="pl-PL" dirty="0"/>
              <a:t> </a:t>
            </a:r>
            <a:r>
              <a:rPr lang="pl-PL" dirty="0" err="1"/>
              <a:t>easier</a:t>
            </a:r>
            <a:r>
              <a:rPr lang="en-US" dirty="0"/>
              <a:t> in </a:t>
            </a:r>
            <a:r>
              <a:rPr lang="en-US" dirty="0" err="1"/>
              <a:t>webbrowser</a:t>
            </a:r>
            <a:r>
              <a:rPr lang="pl-PL" dirty="0"/>
              <a:t>.</a:t>
            </a:r>
          </a:p>
          <a:p>
            <a:r>
              <a:rPr lang="pl-PL" dirty="0" err="1"/>
              <a:t>Exclude</a:t>
            </a:r>
            <a:r>
              <a:rPr lang="pl-PL" dirty="0"/>
              <a:t> </a:t>
            </a:r>
            <a:r>
              <a:rPr lang="pl-PL" dirty="0" err="1"/>
              <a:t>some</a:t>
            </a:r>
            <a:r>
              <a:rPr lang="pl-PL" dirty="0"/>
              <a:t> </a:t>
            </a:r>
            <a:r>
              <a:rPr lang="pl-PL" dirty="0" err="1"/>
              <a:t>content</a:t>
            </a:r>
            <a:r>
              <a:rPr lang="pl-PL" dirty="0"/>
              <a:t> </a:t>
            </a:r>
            <a:r>
              <a:rPr lang="pl-PL" dirty="0" err="1"/>
              <a:t>like</a:t>
            </a:r>
            <a:r>
              <a:rPr lang="pl-PL" dirty="0"/>
              <a:t> </a:t>
            </a:r>
            <a:r>
              <a:rPr lang="pl-PL" dirty="0" err="1"/>
              <a:t>metadata</a:t>
            </a:r>
            <a:r>
              <a:rPr lang="pl-PL" dirty="0"/>
              <a:t> ex </a:t>
            </a:r>
            <a:r>
              <a:rPr lang="pl-PL" dirty="0" err="1"/>
              <a:t>typescript</a:t>
            </a:r>
            <a:r>
              <a:rPr lang="pl-PL" dirty="0"/>
              <a:t> </a:t>
            </a:r>
            <a:r>
              <a:rPr lang="pl-PL" dirty="0" err="1"/>
              <a:t>types</a:t>
            </a:r>
            <a:r>
              <a:rPr lang="pl-PL" dirty="0"/>
              <a:t>, </a:t>
            </a:r>
            <a:r>
              <a:rPr lang="pl-PL" dirty="0" err="1"/>
              <a:t>unused</a:t>
            </a:r>
            <a:r>
              <a:rPr lang="pl-PL" dirty="0"/>
              <a:t> </a:t>
            </a:r>
            <a:r>
              <a:rPr lang="pl-PL" dirty="0" err="1"/>
              <a:t>code</a:t>
            </a:r>
            <a:r>
              <a:rPr lang="pl-PL" dirty="0"/>
              <a:t> and </a:t>
            </a:r>
            <a:r>
              <a:rPr lang="pl-PL" dirty="0" err="1"/>
              <a:t>comments</a:t>
            </a:r>
            <a:r>
              <a:rPr lang="pl-PL" dirty="0"/>
              <a:t>.</a:t>
            </a:r>
          </a:p>
          <a:p>
            <a:r>
              <a:rPr lang="pl-PL" dirty="0" err="1"/>
              <a:t>Prebuild</a:t>
            </a:r>
            <a:r>
              <a:rPr lang="pl-PL" dirty="0"/>
              <a:t> </a:t>
            </a:r>
            <a:r>
              <a:rPr lang="pl-PL" dirty="0" err="1"/>
              <a:t>assets</a:t>
            </a:r>
            <a:r>
              <a:rPr lang="pl-PL" dirty="0"/>
              <a:t> </a:t>
            </a:r>
            <a:r>
              <a:rPr lang="pl-PL" dirty="0" err="1"/>
              <a:t>like</a:t>
            </a:r>
            <a:r>
              <a:rPr lang="pl-PL" dirty="0"/>
              <a:t> </a:t>
            </a:r>
            <a:r>
              <a:rPr lang="pl-PL" dirty="0" err="1"/>
              <a:t>images</a:t>
            </a:r>
            <a:r>
              <a:rPr lang="pl-PL" dirty="0"/>
              <a:t>, </a:t>
            </a:r>
            <a:r>
              <a:rPr lang="pl-PL" dirty="0" err="1"/>
              <a:t>structured</a:t>
            </a:r>
            <a:r>
              <a:rPr lang="pl-PL" dirty="0"/>
              <a:t> data.</a:t>
            </a:r>
          </a:p>
          <a:p>
            <a:r>
              <a:rPr lang="pl-PL" dirty="0" err="1"/>
              <a:t>Lazy</a:t>
            </a:r>
            <a:r>
              <a:rPr lang="pl-PL" dirty="0"/>
              <a:t> </a:t>
            </a:r>
            <a:r>
              <a:rPr lang="pl-PL" dirty="0" err="1"/>
              <a:t>load</a:t>
            </a:r>
            <a:r>
              <a:rPr lang="pl-PL" dirty="0"/>
              <a:t> </a:t>
            </a:r>
            <a:r>
              <a:rPr lang="pl-PL" dirty="0" err="1"/>
              <a:t>some</a:t>
            </a:r>
            <a:r>
              <a:rPr lang="pl-PL" dirty="0"/>
              <a:t> </a:t>
            </a:r>
            <a:r>
              <a:rPr lang="pl-PL" dirty="0" err="1"/>
              <a:t>modules</a:t>
            </a:r>
            <a:r>
              <a:rPr lang="pl-PL" dirty="0"/>
              <a:t> as </a:t>
            </a:r>
            <a:r>
              <a:rPr lang="pl-PL" dirty="0" err="1"/>
              <a:t>external</a:t>
            </a:r>
            <a:r>
              <a:rPr lang="pl-PL" dirty="0"/>
              <a:t> </a:t>
            </a:r>
            <a:r>
              <a:rPr lang="pl-PL" dirty="0" err="1"/>
              <a:t>prepared</a:t>
            </a:r>
            <a:r>
              <a:rPr lang="pl-PL" dirty="0"/>
              <a:t> scripts.</a:t>
            </a:r>
          </a:p>
          <a:p>
            <a:endParaRPr lang="en-GB" dirty="0"/>
          </a:p>
        </p:txBody>
      </p:sp>
      <p:pic>
        <p:nvPicPr>
          <p:cNvPr id="10" name="Picture 9">
            <a:extLst>
              <a:ext uri="{FF2B5EF4-FFF2-40B4-BE49-F238E27FC236}">
                <a16:creationId xmlns:a16="http://schemas.microsoft.com/office/drawing/2014/main" id="{A6BA4ECB-DF7E-DF22-7359-740F1D7A15D6}"/>
              </a:ext>
            </a:extLst>
          </p:cNvPr>
          <p:cNvPicPr>
            <a:picLocks noChangeAspect="1"/>
          </p:cNvPicPr>
          <p:nvPr/>
        </p:nvPicPr>
        <p:blipFill>
          <a:blip r:embed="rId2"/>
          <a:stretch>
            <a:fillRect/>
          </a:stretch>
        </p:blipFill>
        <p:spPr>
          <a:xfrm>
            <a:off x="2100863" y="4012536"/>
            <a:ext cx="4845299" cy="2000353"/>
          </a:xfrm>
          <a:prstGeom prst="rect">
            <a:avLst/>
          </a:prstGeom>
        </p:spPr>
      </p:pic>
      <p:sp>
        <p:nvSpPr>
          <p:cNvPr id="11" name="TextBox 10">
            <a:extLst>
              <a:ext uri="{FF2B5EF4-FFF2-40B4-BE49-F238E27FC236}">
                <a16:creationId xmlns:a16="http://schemas.microsoft.com/office/drawing/2014/main" id="{FB5F7618-C8E2-20DE-9DB5-2B1759685870}"/>
              </a:ext>
            </a:extLst>
          </p:cNvPr>
          <p:cNvSpPr txBox="1"/>
          <p:nvPr/>
        </p:nvSpPr>
        <p:spPr>
          <a:xfrm>
            <a:off x="2028866" y="6091477"/>
            <a:ext cx="5172378" cy="369332"/>
          </a:xfrm>
          <a:prstGeom prst="rect">
            <a:avLst/>
          </a:prstGeom>
          <a:noFill/>
        </p:spPr>
        <p:txBody>
          <a:bodyPr wrap="none" rtlCol="0">
            <a:spAutoFit/>
          </a:bodyPr>
          <a:lstStyle/>
          <a:p>
            <a:r>
              <a:rPr lang="pl-PL" b="1" dirty="0" err="1"/>
              <a:t>Regular</a:t>
            </a:r>
            <a:r>
              <a:rPr lang="pl-PL" b="1" dirty="0"/>
              <a:t> import </a:t>
            </a:r>
            <a:r>
              <a:rPr lang="pl-PL" dirty="0"/>
              <a:t>– </a:t>
            </a:r>
            <a:r>
              <a:rPr lang="pl-PL" dirty="0" err="1"/>
              <a:t>combining</a:t>
            </a:r>
            <a:r>
              <a:rPr lang="pl-PL" dirty="0"/>
              <a:t> module as </a:t>
            </a:r>
            <a:r>
              <a:rPr lang="pl-PL" dirty="0" err="1"/>
              <a:t>pieces</a:t>
            </a:r>
            <a:r>
              <a:rPr lang="pl-PL" dirty="0"/>
              <a:t> </a:t>
            </a:r>
            <a:endParaRPr lang="en-GB" dirty="0"/>
          </a:p>
        </p:txBody>
      </p:sp>
      <p:sp>
        <p:nvSpPr>
          <p:cNvPr id="12" name="TextBox 11">
            <a:extLst>
              <a:ext uri="{FF2B5EF4-FFF2-40B4-BE49-F238E27FC236}">
                <a16:creationId xmlns:a16="http://schemas.microsoft.com/office/drawing/2014/main" id="{C6ED3BC2-E93C-B1D7-D7B7-A3491A8CAC48}"/>
              </a:ext>
            </a:extLst>
          </p:cNvPr>
          <p:cNvSpPr txBox="1"/>
          <p:nvPr/>
        </p:nvSpPr>
        <p:spPr>
          <a:xfrm>
            <a:off x="7121350" y="6410087"/>
            <a:ext cx="4321183" cy="369332"/>
          </a:xfrm>
          <a:prstGeom prst="rect">
            <a:avLst/>
          </a:prstGeom>
          <a:noFill/>
        </p:spPr>
        <p:txBody>
          <a:bodyPr wrap="none" rtlCol="0">
            <a:spAutoFit/>
          </a:bodyPr>
          <a:lstStyle/>
          <a:p>
            <a:r>
              <a:rPr lang="pl-PL" b="1" dirty="0" err="1"/>
              <a:t>Lazy</a:t>
            </a:r>
            <a:r>
              <a:rPr lang="pl-PL" b="1" dirty="0"/>
              <a:t> import </a:t>
            </a:r>
            <a:r>
              <a:rPr lang="pl-PL" dirty="0"/>
              <a:t>– </a:t>
            </a:r>
            <a:r>
              <a:rPr lang="pl-PL" dirty="0" err="1"/>
              <a:t>called</a:t>
            </a:r>
            <a:r>
              <a:rPr lang="pl-PL" dirty="0"/>
              <a:t> </a:t>
            </a:r>
            <a:r>
              <a:rPr lang="pl-PL" dirty="0" err="1"/>
              <a:t>also</a:t>
            </a:r>
            <a:r>
              <a:rPr lang="pl-PL" dirty="0"/>
              <a:t> </a:t>
            </a:r>
            <a:r>
              <a:rPr lang="pl-PL" dirty="0" err="1"/>
              <a:t>code</a:t>
            </a:r>
            <a:r>
              <a:rPr lang="pl-PL" dirty="0"/>
              <a:t> </a:t>
            </a:r>
            <a:r>
              <a:rPr lang="pl-PL" dirty="0" err="1"/>
              <a:t>splitting</a:t>
            </a:r>
            <a:endParaRPr lang="en-GB" dirty="0"/>
          </a:p>
        </p:txBody>
      </p:sp>
      <p:cxnSp>
        <p:nvCxnSpPr>
          <p:cNvPr id="14" name="Straight Connector 13">
            <a:extLst>
              <a:ext uri="{FF2B5EF4-FFF2-40B4-BE49-F238E27FC236}">
                <a16:creationId xmlns:a16="http://schemas.microsoft.com/office/drawing/2014/main" id="{46622823-93FB-1DF0-9CA6-6BC08BCCF6A8}"/>
              </a:ext>
            </a:extLst>
          </p:cNvPr>
          <p:cNvCxnSpPr>
            <a:cxnSpLocks/>
          </p:cNvCxnSpPr>
          <p:nvPr/>
        </p:nvCxnSpPr>
        <p:spPr>
          <a:xfrm>
            <a:off x="7089034" y="3914775"/>
            <a:ext cx="0" cy="28646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73150E7-EA97-9845-83F6-0D34FEC0D181}"/>
              </a:ext>
            </a:extLst>
          </p:cNvPr>
          <p:cNvPicPr>
            <a:picLocks noChangeAspect="1"/>
          </p:cNvPicPr>
          <p:nvPr/>
        </p:nvPicPr>
        <p:blipFill>
          <a:blip r:embed="rId3"/>
          <a:stretch>
            <a:fillRect/>
          </a:stretch>
        </p:blipFill>
        <p:spPr>
          <a:xfrm>
            <a:off x="7181213" y="3914775"/>
            <a:ext cx="4895992" cy="2464879"/>
          </a:xfrm>
          <a:prstGeom prst="rect">
            <a:avLst/>
          </a:prstGeom>
        </p:spPr>
      </p:pic>
    </p:spTree>
    <p:extLst>
      <p:ext uri="{BB962C8B-B14F-4D97-AF65-F5344CB8AC3E}">
        <p14:creationId xmlns:p14="http://schemas.microsoft.com/office/powerpoint/2010/main" val="332859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0770-A36E-4500-AA2E-F3DE8416AD1E}"/>
              </a:ext>
            </a:extLst>
          </p:cNvPr>
          <p:cNvSpPr>
            <a:spLocks noGrp="1"/>
          </p:cNvSpPr>
          <p:nvPr>
            <p:ph type="title"/>
          </p:nvPr>
        </p:nvSpPr>
        <p:spPr>
          <a:xfrm>
            <a:off x="166688" y="108687"/>
            <a:ext cx="11756138" cy="747226"/>
          </a:xfrm>
        </p:spPr>
        <p:txBody>
          <a:bodyPr>
            <a:normAutofit/>
          </a:bodyPr>
          <a:lstStyle/>
          <a:p>
            <a:r>
              <a:rPr lang="pl-PL" dirty="0" err="1"/>
              <a:t>fact</a:t>
            </a:r>
            <a:r>
              <a:rPr lang="pl-PL" dirty="0"/>
              <a:t> #1 - </a:t>
            </a:r>
            <a:r>
              <a:rPr lang="pl-PL" dirty="0" err="1"/>
              <a:t>History</a:t>
            </a:r>
            <a:r>
              <a:rPr lang="pl-PL" dirty="0"/>
              <a:t> of </a:t>
            </a:r>
            <a:r>
              <a:rPr lang="pl-PL" dirty="0" err="1"/>
              <a:t>project</a:t>
            </a:r>
            <a:r>
              <a:rPr lang="pl-PL" dirty="0"/>
              <a:t> </a:t>
            </a:r>
            <a:r>
              <a:rPr lang="pl-PL" dirty="0" err="1"/>
              <a:t>bundling</a:t>
            </a:r>
            <a:endParaRPr lang="en-ZA" dirty="0"/>
          </a:p>
        </p:txBody>
      </p:sp>
      <p:sp>
        <p:nvSpPr>
          <p:cNvPr id="7" name="Text Placeholder 6">
            <a:extLst>
              <a:ext uri="{FF2B5EF4-FFF2-40B4-BE49-F238E27FC236}">
                <a16:creationId xmlns:a16="http://schemas.microsoft.com/office/drawing/2014/main" id="{E9C0C8B1-2DBC-40B1-BBA7-7B3D396478A1}"/>
              </a:ext>
            </a:extLst>
          </p:cNvPr>
          <p:cNvSpPr>
            <a:spLocks noGrp="1"/>
          </p:cNvSpPr>
          <p:nvPr>
            <p:ph type="body" sz="quarter" idx="14"/>
          </p:nvPr>
        </p:nvSpPr>
        <p:spPr>
          <a:xfrm>
            <a:off x="2607185" y="3925901"/>
            <a:ext cx="719333" cy="307777"/>
          </a:xfrm>
        </p:spPr>
        <p:txBody>
          <a:bodyPr>
            <a:normAutofit/>
          </a:bodyPr>
          <a:lstStyle/>
          <a:p>
            <a:r>
              <a:rPr lang="pl-PL" dirty="0"/>
              <a:t>2012</a:t>
            </a:r>
            <a:endParaRPr lang="en-ZA" dirty="0"/>
          </a:p>
        </p:txBody>
      </p:sp>
      <p:sp>
        <p:nvSpPr>
          <p:cNvPr id="8" name="Text Placeholder 7">
            <a:extLst>
              <a:ext uri="{FF2B5EF4-FFF2-40B4-BE49-F238E27FC236}">
                <a16:creationId xmlns:a16="http://schemas.microsoft.com/office/drawing/2014/main" id="{B2F06784-6A30-4941-B70A-A58B611950D4}"/>
              </a:ext>
            </a:extLst>
          </p:cNvPr>
          <p:cNvSpPr>
            <a:spLocks noGrp="1"/>
          </p:cNvSpPr>
          <p:nvPr>
            <p:ph type="body" sz="quarter" idx="15"/>
          </p:nvPr>
        </p:nvSpPr>
        <p:spPr>
          <a:xfrm>
            <a:off x="9171870" y="3383280"/>
            <a:ext cx="1980000" cy="365760"/>
          </a:xfrm>
        </p:spPr>
        <p:txBody>
          <a:bodyPr>
            <a:normAutofit/>
          </a:bodyPr>
          <a:lstStyle/>
          <a:p>
            <a:r>
              <a:rPr lang="pl-PL" dirty="0" err="1"/>
              <a:t>Timeline</a:t>
            </a:r>
            <a:endParaRPr lang="en-ZA" dirty="0"/>
          </a:p>
        </p:txBody>
      </p:sp>
      <p:sp>
        <p:nvSpPr>
          <p:cNvPr id="6" name="Text Placeholder 5">
            <a:extLst>
              <a:ext uri="{FF2B5EF4-FFF2-40B4-BE49-F238E27FC236}">
                <a16:creationId xmlns:a16="http://schemas.microsoft.com/office/drawing/2014/main" id="{7F0BD43D-EBFD-48E7-A1D3-EB9228D4C58B}"/>
              </a:ext>
            </a:extLst>
          </p:cNvPr>
          <p:cNvSpPr>
            <a:spLocks noGrp="1"/>
          </p:cNvSpPr>
          <p:nvPr>
            <p:ph type="body" sz="quarter" idx="13"/>
          </p:nvPr>
        </p:nvSpPr>
        <p:spPr>
          <a:xfrm>
            <a:off x="7394062" y="2320311"/>
            <a:ext cx="1980000" cy="365760"/>
          </a:xfrm>
        </p:spPr>
        <p:txBody>
          <a:bodyPr>
            <a:normAutofit/>
          </a:bodyPr>
          <a:lstStyle/>
          <a:p>
            <a:r>
              <a:rPr lang="pl-PL" dirty="0" err="1"/>
              <a:t>Rust-bundlers</a:t>
            </a:r>
            <a:r>
              <a:rPr lang="pl-PL" dirty="0"/>
              <a:t> era</a:t>
            </a:r>
            <a:endParaRPr lang="en-ZA" dirty="0"/>
          </a:p>
        </p:txBody>
      </p:sp>
      <p:grpSp>
        <p:nvGrpSpPr>
          <p:cNvPr id="46" name="Group 45">
            <a:extLst>
              <a:ext uri="{FF2B5EF4-FFF2-40B4-BE49-F238E27FC236}">
                <a16:creationId xmlns:a16="http://schemas.microsoft.com/office/drawing/2014/main" id="{447437F9-5384-40BC-B985-6BE54CDAEAA6}"/>
              </a:ext>
              <a:ext uri="{C183D7F6-B498-43B3-948B-1728B52AA6E4}">
                <adec:decorative xmlns:adec="http://schemas.microsoft.com/office/drawing/2017/decorative" val="1"/>
              </a:ext>
            </a:extLst>
          </p:cNvPr>
          <p:cNvGrpSpPr/>
          <p:nvPr/>
        </p:nvGrpSpPr>
        <p:grpSpPr>
          <a:xfrm>
            <a:off x="1837786" y="3383280"/>
            <a:ext cx="2103120" cy="481137"/>
            <a:chOff x="1185945" y="3399816"/>
            <a:chExt cx="2103120" cy="481137"/>
          </a:xfrm>
        </p:grpSpPr>
        <p:sp>
          <p:nvSpPr>
            <p:cNvPr id="14" name="TextBox 13">
              <a:extLst>
                <a:ext uri="{FF2B5EF4-FFF2-40B4-BE49-F238E27FC236}">
                  <a16:creationId xmlns:a16="http://schemas.microsoft.com/office/drawing/2014/main" id="{3830258B-22ED-44CB-8BE8-E38BCB85CD0F}"/>
                </a:ext>
              </a:extLst>
            </p:cNvPr>
            <p:cNvSpPr txBox="1"/>
            <p:nvPr/>
          </p:nvSpPr>
          <p:spPr>
            <a:xfrm>
              <a:off x="1185945" y="3399816"/>
              <a:ext cx="2103120" cy="307777"/>
            </a:xfrm>
            <a:prstGeom prst="rect">
              <a:avLst/>
            </a:prstGeom>
            <a:noFill/>
          </p:spPr>
          <p:txBody>
            <a:bodyPr wrap="square" rtlCol="0">
              <a:spAutoFit/>
            </a:bodyPr>
            <a:lstStyle/>
            <a:p>
              <a:pPr algn="ctr"/>
              <a:r>
                <a:rPr lang="pl-PL" sz="1400" dirty="0">
                  <a:solidFill>
                    <a:schemeClr val="accent2">
                      <a:lumMod val="60000"/>
                      <a:lumOff val="40000"/>
                    </a:schemeClr>
                  </a:solidFill>
                  <a:latin typeface="+mj-lt"/>
                </a:rPr>
                <a:t>WEBPACK</a:t>
              </a:r>
              <a:endParaRPr lang="en-US" sz="1400" dirty="0">
                <a:solidFill>
                  <a:schemeClr val="accent2">
                    <a:lumMod val="60000"/>
                    <a:lumOff val="40000"/>
                  </a:schemeClr>
                </a:solidFill>
                <a:latin typeface="+mj-lt"/>
              </a:endParaRPr>
            </a:p>
          </p:txBody>
        </p:sp>
        <p:sp>
          <p:nvSpPr>
            <p:cNvPr id="38" name="Oval 37">
              <a:extLst>
                <a:ext uri="{FF2B5EF4-FFF2-40B4-BE49-F238E27FC236}">
                  <a16:creationId xmlns:a16="http://schemas.microsoft.com/office/drawing/2014/main" id="{55C9973C-ED15-46F3-B016-E56B3D18D584}"/>
                </a:ext>
                <a:ext uri="{C183D7F6-B498-43B3-948B-1728B52AA6E4}">
                  <adec:decorative xmlns:adec="http://schemas.microsoft.com/office/drawing/2017/decorative" val="1"/>
                </a:ext>
              </a:extLst>
            </p:cNvPr>
            <p:cNvSpPr/>
            <p:nvPr/>
          </p:nvSpPr>
          <p:spPr>
            <a:xfrm>
              <a:off x="2146065" y="3698073"/>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grpSp>
        <p:nvGrpSpPr>
          <p:cNvPr id="49" name="Group 48">
            <a:extLst>
              <a:ext uri="{FF2B5EF4-FFF2-40B4-BE49-F238E27FC236}">
                <a16:creationId xmlns:a16="http://schemas.microsoft.com/office/drawing/2014/main" id="{CCD46A36-6829-43A3-A146-261A38226283}"/>
              </a:ext>
              <a:ext uri="{C183D7F6-B498-43B3-948B-1728B52AA6E4}">
                <adec:decorative xmlns:adec="http://schemas.microsoft.com/office/drawing/2017/decorative" val="1"/>
              </a:ext>
            </a:extLst>
          </p:cNvPr>
          <p:cNvGrpSpPr/>
          <p:nvPr/>
        </p:nvGrpSpPr>
        <p:grpSpPr>
          <a:xfrm>
            <a:off x="1105835" y="3677691"/>
            <a:ext cx="2103120" cy="484983"/>
            <a:chOff x="2237505" y="4868466"/>
            <a:chExt cx="2103120" cy="484983"/>
          </a:xfrm>
        </p:grpSpPr>
        <p:sp>
          <p:nvSpPr>
            <p:cNvPr id="20" name="TextBox 19">
              <a:extLst>
                <a:ext uri="{FF2B5EF4-FFF2-40B4-BE49-F238E27FC236}">
                  <a16:creationId xmlns:a16="http://schemas.microsoft.com/office/drawing/2014/main" id="{80AE2041-0530-4EA5-9FC0-81520FC890B3}"/>
                </a:ext>
              </a:extLst>
            </p:cNvPr>
            <p:cNvSpPr txBox="1"/>
            <p:nvPr/>
          </p:nvSpPr>
          <p:spPr>
            <a:xfrm>
              <a:off x="2237505" y="5045672"/>
              <a:ext cx="2103120" cy="307777"/>
            </a:xfrm>
            <a:prstGeom prst="rect">
              <a:avLst/>
            </a:prstGeom>
            <a:noFill/>
          </p:spPr>
          <p:txBody>
            <a:bodyPr wrap="square" rtlCol="0">
              <a:spAutoFit/>
            </a:bodyPr>
            <a:lstStyle/>
            <a:p>
              <a:pPr algn="ctr"/>
              <a:r>
                <a:rPr lang="pl-PL" sz="1400" dirty="0">
                  <a:solidFill>
                    <a:schemeClr val="accent2">
                      <a:lumMod val="60000"/>
                      <a:lumOff val="40000"/>
                    </a:schemeClr>
                  </a:solidFill>
                  <a:latin typeface="+mj-lt"/>
                </a:rPr>
                <a:t>Browserify.js</a:t>
              </a:r>
              <a:endParaRPr lang="en-US" sz="1400" dirty="0">
                <a:solidFill>
                  <a:schemeClr val="accent2">
                    <a:lumMod val="60000"/>
                    <a:lumOff val="40000"/>
                  </a:schemeClr>
                </a:solidFill>
                <a:latin typeface="+mj-lt"/>
              </a:endParaRPr>
            </a:p>
          </p:txBody>
        </p:sp>
        <p:sp>
          <p:nvSpPr>
            <p:cNvPr id="39" name="Oval 38">
              <a:extLst>
                <a:ext uri="{FF2B5EF4-FFF2-40B4-BE49-F238E27FC236}">
                  <a16:creationId xmlns:a16="http://schemas.microsoft.com/office/drawing/2014/main" id="{F5F26221-7CC2-4359-8ED9-F81947086237}"/>
                </a:ext>
                <a:ext uri="{C183D7F6-B498-43B3-948B-1728B52AA6E4}">
                  <adec:decorative xmlns:adec="http://schemas.microsoft.com/office/drawing/2017/decorative" val="1"/>
                </a:ext>
              </a:extLst>
            </p:cNvPr>
            <p:cNvSpPr/>
            <p:nvPr/>
          </p:nvSpPr>
          <p:spPr>
            <a:xfrm>
              <a:off x="3197625" y="4868466"/>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grpSp>
        <p:nvGrpSpPr>
          <p:cNvPr id="50" name="Group 49">
            <a:extLst>
              <a:ext uri="{FF2B5EF4-FFF2-40B4-BE49-F238E27FC236}">
                <a16:creationId xmlns:a16="http://schemas.microsoft.com/office/drawing/2014/main" id="{10E609FE-6FC7-4F85-A363-135D41A36187}"/>
              </a:ext>
              <a:ext uri="{C183D7F6-B498-43B3-948B-1728B52AA6E4}">
                <adec:decorative xmlns:adec="http://schemas.microsoft.com/office/drawing/2017/decorative" val="1"/>
              </a:ext>
            </a:extLst>
          </p:cNvPr>
          <p:cNvGrpSpPr/>
          <p:nvPr/>
        </p:nvGrpSpPr>
        <p:grpSpPr>
          <a:xfrm>
            <a:off x="6963211" y="4339019"/>
            <a:ext cx="2103120" cy="484988"/>
            <a:chOff x="8113395" y="4035304"/>
            <a:chExt cx="2103120" cy="484988"/>
          </a:xfrm>
        </p:grpSpPr>
        <p:sp>
          <p:nvSpPr>
            <p:cNvPr id="24" name="TextBox 23">
              <a:extLst>
                <a:ext uri="{FF2B5EF4-FFF2-40B4-BE49-F238E27FC236}">
                  <a16:creationId xmlns:a16="http://schemas.microsoft.com/office/drawing/2014/main" id="{4573C6D3-EE2C-4FA0-B8A3-BFB7561DFE6A}"/>
                </a:ext>
              </a:extLst>
            </p:cNvPr>
            <p:cNvSpPr txBox="1"/>
            <p:nvPr/>
          </p:nvSpPr>
          <p:spPr>
            <a:xfrm>
              <a:off x="8113395" y="4212515"/>
              <a:ext cx="2103120" cy="307777"/>
            </a:xfrm>
            <a:prstGeom prst="rect">
              <a:avLst/>
            </a:prstGeom>
            <a:noFill/>
          </p:spPr>
          <p:txBody>
            <a:bodyPr wrap="square" rtlCol="0">
              <a:spAutoFit/>
            </a:bodyPr>
            <a:lstStyle/>
            <a:p>
              <a:pPr algn="ctr"/>
              <a:r>
                <a:rPr lang="pl-PL" sz="1400" dirty="0" err="1">
                  <a:solidFill>
                    <a:schemeClr val="accent2">
                      <a:lumMod val="60000"/>
                      <a:lumOff val="40000"/>
                    </a:schemeClr>
                  </a:solidFill>
                  <a:latin typeface="+mj-lt"/>
                </a:rPr>
                <a:t>Turbopack</a:t>
              </a:r>
              <a:endParaRPr lang="en-US" sz="1400" dirty="0">
                <a:solidFill>
                  <a:schemeClr val="accent2">
                    <a:lumMod val="60000"/>
                    <a:lumOff val="40000"/>
                  </a:schemeClr>
                </a:solidFill>
                <a:latin typeface="+mj-lt"/>
              </a:endParaRPr>
            </a:p>
          </p:txBody>
        </p:sp>
        <p:sp>
          <p:nvSpPr>
            <p:cNvPr id="41" name="Oval 40">
              <a:extLst>
                <a:ext uri="{FF2B5EF4-FFF2-40B4-BE49-F238E27FC236}">
                  <a16:creationId xmlns:a16="http://schemas.microsoft.com/office/drawing/2014/main" id="{63FBA2A8-2592-468B-9867-0573EE41A6E6}"/>
                </a:ext>
                <a:ext uri="{C183D7F6-B498-43B3-948B-1728B52AA6E4}">
                  <adec:decorative xmlns:adec="http://schemas.microsoft.com/office/drawing/2017/decorative" val="1"/>
                </a:ext>
              </a:extLst>
            </p:cNvPr>
            <p:cNvSpPr/>
            <p:nvPr/>
          </p:nvSpPr>
          <p:spPr>
            <a:xfrm>
              <a:off x="9073515" y="4035304"/>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grpSp>
        <p:nvGrpSpPr>
          <p:cNvPr id="47" name="Group 46">
            <a:extLst>
              <a:ext uri="{FF2B5EF4-FFF2-40B4-BE49-F238E27FC236}">
                <a16:creationId xmlns:a16="http://schemas.microsoft.com/office/drawing/2014/main" id="{61E8B745-AD39-4513-AE1B-1FC9361CC7DE}"/>
              </a:ext>
              <a:ext uri="{C183D7F6-B498-43B3-948B-1728B52AA6E4}">
                <adec:decorative xmlns:adec="http://schemas.microsoft.com/office/drawing/2017/decorative" val="1"/>
              </a:ext>
            </a:extLst>
          </p:cNvPr>
          <p:cNvGrpSpPr/>
          <p:nvPr/>
        </p:nvGrpSpPr>
        <p:grpSpPr>
          <a:xfrm>
            <a:off x="5061035" y="5605738"/>
            <a:ext cx="2103120" cy="479559"/>
            <a:chOff x="1777326" y="4025314"/>
            <a:chExt cx="2103120" cy="479559"/>
          </a:xfrm>
        </p:grpSpPr>
        <p:sp>
          <p:nvSpPr>
            <p:cNvPr id="18" name="TextBox 17">
              <a:extLst>
                <a:ext uri="{FF2B5EF4-FFF2-40B4-BE49-F238E27FC236}">
                  <a16:creationId xmlns:a16="http://schemas.microsoft.com/office/drawing/2014/main" id="{FE647F01-3E62-426C-949D-8345E4501813}"/>
                </a:ext>
              </a:extLst>
            </p:cNvPr>
            <p:cNvSpPr txBox="1"/>
            <p:nvPr/>
          </p:nvSpPr>
          <p:spPr>
            <a:xfrm>
              <a:off x="1777326" y="4197096"/>
              <a:ext cx="2103120" cy="307777"/>
            </a:xfrm>
            <a:prstGeom prst="rect">
              <a:avLst/>
            </a:prstGeom>
            <a:noFill/>
          </p:spPr>
          <p:txBody>
            <a:bodyPr wrap="square" rtlCol="0">
              <a:spAutoFit/>
            </a:bodyPr>
            <a:lstStyle/>
            <a:p>
              <a:pPr algn="ctr"/>
              <a:r>
                <a:rPr lang="pl-PL" sz="1400" dirty="0" err="1">
                  <a:solidFill>
                    <a:schemeClr val="accent2">
                      <a:lumMod val="60000"/>
                      <a:lumOff val="40000"/>
                    </a:schemeClr>
                  </a:solidFill>
                  <a:latin typeface="+mj-lt"/>
                </a:rPr>
                <a:t>esbuild</a:t>
              </a:r>
              <a:endParaRPr lang="en-US" sz="1400" dirty="0">
                <a:solidFill>
                  <a:schemeClr val="accent2">
                    <a:lumMod val="60000"/>
                    <a:lumOff val="40000"/>
                  </a:schemeClr>
                </a:solidFill>
                <a:latin typeface="+mj-lt"/>
              </a:endParaRPr>
            </a:p>
          </p:txBody>
        </p:sp>
        <p:sp>
          <p:nvSpPr>
            <p:cNvPr id="45" name="Oval 44">
              <a:extLst>
                <a:ext uri="{FF2B5EF4-FFF2-40B4-BE49-F238E27FC236}">
                  <a16:creationId xmlns:a16="http://schemas.microsoft.com/office/drawing/2014/main" id="{C6BEF52E-5CE0-4BEE-858D-15F90438D545}"/>
                </a:ext>
                <a:ext uri="{C183D7F6-B498-43B3-948B-1728B52AA6E4}">
                  <adec:decorative xmlns:adec="http://schemas.microsoft.com/office/drawing/2017/decorative" val="1"/>
                </a:ext>
              </a:extLst>
            </p:cNvPr>
            <p:cNvSpPr/>
            <p:nvPr/>
          </p:nvSpPr>
          <p:spPr>
            <a:xfrm>
              <a:off x="2737446" y="4025314"/>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grpSp>
        <p:nvGrpSpPr>
          <p:cNvPr id="53" name="Group 52">
            <a:extLst>
              <a:ext uri="{FF2B5EF4-FFF2-40B4-BE49-F238E27FC236}">
                <a16:creationId xmlns:a16="http://schemas.microsoft.com/office/drawing/2014/main" id="{761FFCDD-A5D1-437E-9BBD-090DE98F5F5B}"/>
              </a:ext>
              <a:ext uri="{C183D7F6-B498-43B3-948B-1728B52AA6E4}">
                <adec:decorative xmlns:adec="http://schemas.microsoft.com/office/drawing/2017/decorative" val="1"/>
              </a:ext>
            </a:extLst>
          </p:cNvPr>
          <p:cNvGrpSpPr/>
          <p:nvPr/>
        </p:nvGrpSpPr>
        <p:grpSpPr>
          <a:xfrm>
            <a:off x="7394062" y="3260832"/>
            <a:ext cx="928348" cy="594065"/>
            <a:chOff x="7394062" y="3260832"/>
            <a:chExt cx="928348" cy="594065"/>
          </a:xfrm>
        </p:grpSpPr>
        <p:sp>
          <p:nvSpPr>
            <p:cNvPr id="54" name="Oval 53">
              <a:extLst>
                <a:ext uri="{FF2B5EF4-FFF2-40B4-BE49-F238E27FC236}">
                  <a16:creationId xmlns:a16="http://schemas.microsoft.com/office/drawing/2014/main" id="{81E45DAF-25CC-4774-B217-D71FE1B0147C}"/>
                </a:ext>
                <a:ext uri="{C183D7F6-B498-43B3-948B-1728B52AA6E4}">
                  <adec:decorative xmlns:adec="http://schemas.microsoft.com/office/drawing/2017/decorative" val="1"/>
                </a:ext>
              </a:extLst>
            </p:cNvPr>
            <p:cNvSpPr/>
            <p:nvPr/>
          </p:nvSpPr>
          <p:spPr>
            <a:xfrm>
              <a:off x="7742177" y="3672017"/>
              <a:ext cx="182880" cy="182880"/>
            </a:xfrm>
            <a:prstGeom prst="ellipse">
              <a:avLst/>
            </a:prstGeom>
            <a:solidFill>
              <a:schemeClr val="accent4"/>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 Placeholder 3">
              <a:extLst>
                <a:ext uri="{FF2B5EF4-FFF2-40B4-BE49-F238E27FC236}">
                  <a16:creationId xmlns:a16="http://schemas.microsoft.com/office/drawing/2014/main" id="{D142D114-E32A-4CD4-A831-9783D5F783A4}"/>
                </a:ext>
              </a:extLst>
            </p:cNvPr>
            <p:cNvSpPr txBox="1">
              <a:spLocks/>
            </p:cNvSpPr>
            <p:nvPr/>
          </p:nvSpPr>
          <p:spPr>
            <a:xfrm>
              <a:off x="7394062" y="3260832"/>
              <a:ext cx="928348" cy="4000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err="1"/>
                <a:t>Vite</a:t>
              </a:r>
              <a:endParaRPr lang="en-US" dirty="0"/>
            </a:p>
          </p:txBody>
        </p:sp>
      </p:grpSp>
      <p:sp>
        <p:nvSpPr>
          <p:cNvPr id="9" name="Text Placeholder 6">
            <a:extLst>
              <a:ext uri="{FF2B5EF4-FFF2-40B4-BE49-F238E27FC236}">
                <a16:creationId xmlns:a16="http://schemas.microsoft.com/office/drawing/2014/main" id="{8D6922B0-1F2E-7773-2E1B-E40353E4770F}"/>
              </a:ext>
            </a:extLst>
          </p:cNvPr>
          <p:cNvSpPr txBox="1">
            <a:spLocks/>
          </p:cNvSpPr>
          <p:nvPr/>
        </p:nvSpPr>
        <p:spPr>
          <a:xfrm>
            <a:off x="767723" y="3918785"/>
            <a:ext cx="719333" cy="3077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2009</a:t>
            </a:r>
            <a:endParaRPr lang="en-ZA" dirty="0"/>
          </a:p>
        </p:txBody>
      </p:sp>
      <p:grpSp>
        <p:nvGrpSpPr>
          <p:cNvPr id="10" name="Group 9">
            <a:extLst>
              <a:ext uri="{FF2B5EF4-FFF2-40B4-BE49-F238E27FC236}">
                <a16:creationId xmlns:a16="http://schemas.microsoft.com/office/drawing/2014/main" id="{102B7419-2FA6-080F-A057-B2E0B53E9933}"/>
              </a:ext>
              <a:ext uri="{C183D7F6-B498-43B3-948B-1728B52AA6E4}">
                <adec:decorative xmlns:adec="http://schemas.microsoft.com/office/drawing/2017/decorative" val="1"/>
              </a:ext>
            </a:extLst>
          </p:cNvPr>
          <p:cNvGrpSpPr/>
          <p:nvPr/>
        </p:nvGrpSpPr>
        <p:grpSpPr>
          <a:xfrm>
            <a:off x="24447" y="3383280"/>
            <a:ext cx="2103120" cy="481137"/>
            <a:chOff x="1185945" y="3399816"/>
            <a:chExt cx="2103120" cy="481137"/>
          </a:xfrm>
        </p:grpSpPr>
        <p:sp>
          <p:nvSpPr>
            <p:cNvPr id="11" name="TextBox 10">
              <a:extLst>
                <a:ext uri="{FF2B5EF4-FFF2-40B4-BE49-F238E27FC236}">
                  <a16:creationId xmlns:a16="http://schemas.microsoft.com/office/drawing/2014/main" id="{67D1FC9D-8EB7-D290-8769-BF85BB64F014}"/>
                </a:ext>
              </a:extLst>
            </p:cNvPr>
            <p:cNvSpPr txBox="1"/>
            <p:nvPr/>
          </p:nvSpPr>
          <p:spPr>
            <a:xfrm>
              <a:off x="1185945" y="3399816"/>
              <a:ext cx="2103120" cy="307777"/>
            </a:xfrm>
            <a:prstGeom prst="rect">
              <a:avLst/>
            </a:prstGeom>
            <a:noFill/>
          </p:spPr>
          <p:txBody>
            <a:bodyPr wrap="square" rtlCol="0">
              <a:spAutoFit/>
            </a:bodyPr>
            <a:lstStyle/>
            <a:p>
              <a:pPr algn="ctr"/>
              <a:r>
                <a:rPr lang="pl-PL" sz="1400" dirty="0">
                  <a:solidFill>
                    <a:schemeClr val="accent2">
                      <a:lumMod val="60000"/>
                      <a:lumOff val="40000"/>
                    </a:schemeClr>
                  </a:solidFill>
                  <a:latin typeface="+mj-lt"/>
                </a:rPr>
                <a:t>REQUIRE.JS</a:t>
              </a:r>
              <a:endParaRPr lang="en-US" sz="1400" dirty="0">
                <a:solidFill>
                  <a:schemeClr val="accent2">
                    <a:lumMod val="60000"/>
                    <a:lumOff val="40000"/>
                  </a:schemeClr>
                </a:solidFill>
                <a:latin typeface="+mj-lt"/>
              </a:endParaRPr>
            </a:p>
          </p:txBody>
        </p:sp>
        <p:sp>
          <p:nvSpPr>
            <p:cNvPr id="12" name="Oval 11">
              <a:extLst>
                <a:ext uri="{FF2B5EF4-FFF2-40B4-BE49-F238E27FC236}">
                  <a16:creationId xmlns:a16="http://schemas.microsoft.com/office/drawing/2014/main" id="{2AD56A72-98E7-8B73-4FD5-9D3E6368563B}"/>
                </a:ext>
                <a:ext uri="{C183D7F6-B498-43B3-948B-1728B52AA6E4}">
                  <adec:decorative xmlns:adec="http://schemas.microsoft.com/office/drawing/2017/decorative" val="1"/>
                </a:ext>
              </a:extLst>
            </p:cNvPr>
            <p:cNvSpPr/>
            <p:nvPr/>
          </p:nvSpPr>
          <p:spPr>
            <a:xfrm>
              <a:off x="2146065" y="3698073"/>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sp>
        <p:nvSpPr>
          <p:cNvPr id="13" name="Text Placeholder 6">
            <a:extLst>
              <a:ext uri="{FF2B5EF4-FFF2-40B4-BE49-F238E27FC236}">
                <a16:creationId xmlns:a16="http://schemas.microsoft.com/office/drawing/2014/main" id="{F156DA80-98C5-428D-5EED-62D8AF529F54}"/>
              </a:ext>
            </a:extLst>
          </p:cNvPr>
          <p:cNvSpPr txBox="1">
            <a:spLocks/>
          </p:cNvSpPr>
          <p:nvPr/>
        </p:nvSpPr>
        <p:spPr>
          <a:xfrm>
            <a:off x="1837786" y="3359962"/>
            <a:ext cx="719333" cy="3077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2011</a:t>
            </a:r>
            <a:endParaRPr lang="en-ZA" dirty="0"/>
          </a:p>
        </p:txBody>
      </p:sp>
      <p:grpSp>
        <p:nvGrpSpPr>
          <p:cNvPr id="15" name="Group 14">
            <a:extLst>
              <a:ext uri="{FF2B5EF4-FFF2-40B4-BE49-F238E27FC236}">
                <a16:creationId xmlns:a16="http://schemas.microsoft.com/office/drawing/2014/main" id="{A09DDB83-BA17-9E2D-F82C-775474395906}"/>
              </a:ext>
              <a:ext uri="{C183D7F6-B498-43B3-948B-1728B52AA6E4}">
                <adec:decorative xmlns:adec="http://schemas.microsoft.com/office/drawing/2017/decorative" val="1"/>
              </a:ext>
            </a:extLst>
          </p:cNvPr>
          <p:cNvGrpSpPr/>
          <p:nvPr/>
        </p:nvGrpSpPr>
        <p:grpSpPr>
          <a:xfrm>
            <a:off x="3563750" y="3385538"/>
            <a:ext cx="2103120" cy="481137"/>
            <a:chOff x="1185945" y="3399816"/>
            <a:chExt cx="2103120" cy="481137"/>
          </a:xfrm>
        </p:grpSpPr>
        <p:sp>
          <p:nvSpPr>
            <p:cNvPr id="16" name="TextBox 15">
              <a:extLst>
                <a:ext uri="{FF2B5EF4-FFF2-40B4-BE49-F238E27FC236}">
                  <a16:creationId xmlns:a16="http://schemas.microsoft.com/office/drawing/2014/main" id="{543A8C8F-DD56-AAA5-506B-FBB51A5F48EA}"/>
                </a:ext>
              </a:extLst>
            </p:cNvPr>
            <p:cNvSpPr txBox="1"/>
            <p:nvPr/>
          </p:nvSpPr>
          <p:spPr>
            <a:xfrm>
              <a:off x="1185945" y="3399816"/>
              <a:ext cx="2103120" cy="307777"/>
            </a:xfrm>
            <a:prstGeom prst="rect">
              <a:avLst/>
            </a:prstGeom>
            <a:noFill/>
          </p:spPr>
          <p:txBody>
            <a:bodyPr wrap="square" rtlCol="0">
              <a:spAutoFit/>
            </a:bodyPr>
            <a:lstStyle/>
            <a:p>
              <a:pPr algn="ctr"/>
              <a:r>
                <a:rPr lang="pl-PL" sz="1400" dirty="0" err="1">
                  <a:solidFill>
                    <a:schemeClr val="accent2">
                      <a:lumMod val="60000"/>
                      <a:lumOff val="40000"/>
                    </a:schemeClr>
                  </a:solidFill>
                  <a:latin typeface="+mj-lt"/>
                </a:rPr>
                <a:t>Rollup</a:t>
              </a:r>
              <a:endParaRPr lang="en-US" sz="1400" dirty="0">
                <a:solidFill>
                  <a:schemeClr val="accent2">
                    <a:lumMod val="60000"/>
                    <a:lumOff val="40000"/>
                  </a:schemeClr>
                </a:solidFill>
                <a:latin typeface="+mj-lt"/>
              </a:endParaRPr>
            </a:p>
          </p:txBody>
        </p:sp>
        <p:sp>
          <p:nvSpPr>
            <p:cNvPr id="17" name="Oval 16">
              <a:extLst>
                <a:ext uri="{FF2B5EF4-FFF2-40B4-BE49-F238E27FC236}">
                  <a16:creationId xmlns:a16="http://schemas.microsoft.com/office/drawing/2014/main" id="{CBCCE991-5CF9-2939-C42E-F0B260D1E5D4}"/>
                </a:ext>
                <a:ext uri="{C183D7F6-B498-43B3-948B-1728B52AA6E4}">
                  <adec:decorative xmlns:adec="http://schemas.microsoft.com/office/drawing/2017/decorative" val="1"/>
                </a:ext>
              </a:extLst>
            </p:cNvPr>
            <p:cNvSpPr/>
            <p:nvPr/>
          </p:nvSpPr>
          <p:spPr>
            <a:xfrm>
              <a:off x="2146065" y="3698073"/>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sp>
        <p:nvSpPr>
          <p:cNvPr id="19" name="Text Placeholder 6">
            <a:extLst>
              <a:ext uri="{FF2B5EF4-FFF2-40B4-BE49-F238E27FC236}">
                <a16:creationId xmlns:a16="http://schemas.microsoft.com/office/drawing/2014/main" id="{90B69DCE-D1C9-A8D3-CDDC-0E1C9A642BDA}"/>
              </a:ext>
            </a:extLst>
          </p:cNvPr>
          <p:cNvSpPr txBox="1">
            <a:spLocks/>
          </p:cNvSpPr>
          <p:nvPr/>
        </p:nvSpPr>
        <p:spPr>
          <a:xfrm>
            <a:off x="4329084" y="3936267"/>
            <a:ext cx="719333" cy="3077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2015</a:t>
            </a:r>
            <a:endParaRPr lang="en-ZA" dirty="0"/>
          </a:p>
        </p:txBody>
      </p:sp>
      <p:grpSp>
        <p:nvGrpSpPr>
          <p:cNvPr id="21" name="Group 20">
            <a:extLst>
              <a:ext uri="{FF2B5EF4-FFF2-40B4-BE49-F238E27FC236}">
                <a16:creationId xmlns:a16="http://schemas.microsoft.com/office/drawing/2014/main" id="{8E4384C8-D924-F7FD-E024-C9B8D53EEC4B}"/>
              </a:ext>
              <a:ext uri="{C183D7F6-B498-43B3-948B-1728B52AA6E4}">
                <adec:decorative xmlns:adec="http://schemas.microsoft.com/office/drawing/2017/decorative" val="1"/>
              </a:ext>
            </a:extLst>
          </p:cNvPr>
          <p:cNvGrpSpPr/>
          <p:nvPr/>
        </p:nvGrpSpPr>
        <p:grpSpPr>
          <a:xfrm>
            <a:off x="4413210" y="3383280"/>
            <a:ext cx="2103120" cy="481137"/>
            <a:chOff x="1185945" y="3399816"/>
            <a:chExt cx="2103120" cy="481137"/>
          </a:xfrm>
        </p:grpSpPr>
        <p:sp>
          <p:nvSpPr>
            <p:cNvPr id="23" name="TextBox 22">
              <a:extLst>
                <a:ext uri="{FF2B5EF4-FFF2-40B4-BE49-F238E27FC236}">
                  <a16:creationId xmlns:a16="http://schemas.microsoft.com/office/drawing/2014/main" id="{E97C22A2-212C-1CFC-7B9A-BA30CC97BEAA}"/>
                </a:ext>
              </a:extLst>
            </p:cNvPr>
            <p:cNvSpPr txBox="1"/>
            <p:nvPr/>
          </p:nvSpPr>
          <p:spPr>
            <a:xfrm>
              <a:off x="1185945" y="3399816"/>
              <a:ext cx="2103120" cy="307777"/>
            </a:xfrm>
            <a:prstGeom prst="rect">
              <a:avLst/>
            </a:prstGeom>
            <a:noFill/>
          </p:spPr>
          <p:txBody>
            <a:bodyPr wrap="square" rtlCol="0">
              <a:spAutoFit/>
            </a:bodyPr>
            <a:lstStyle/>
            <a:p>
              <a:pPr algn="ctr"/>
              <a:r>
                <a:rPr lang="pl-PL" sz="1400" dirty="0" err="1">
                  <a:solidFill>
                    <a:schemeClr val="accent2">
                      <a:lumMod val="60000"/>
                      <a:lumOff val="40000"/>
                    </a:schemeClr>
                  </a:solidFill>
                  <a:latin typeface="+mj-lt"/>
                </a:rPr>
                <a:t>Percel</a:t>
              </a:r>
              <a:endParaRPr lang="en-US" sz="1400" dirty="0">
                <a:solidFill>
                  <a:schemeClr val="accent2">
                    <a:lumMod val="60000"/>
                    <a:lumOff val="40000"/>
                  </a:schemeClr>
                </a:solidFill>
                <a:latin typeface="+mj-lt"/>
              </a:endParaRPr>
            </a:p>
          </p:txBody>
        </p:sp>
        <p:sp>
          <p:nvSpPr>
            <p:cNvPr id="25" name="Oval 24">
              <a:extLst>
                <a:ext uri="{FF2B5EF4-FFF2-40B4-BE49-F238E27FC236}">
                  <a16:creationId xmlns:a16="http://schemas.microsoft.com/office/drawing/2014/main" id="{2EC9EB09-86BD-1BD7-CACD-B9C1F02C27E7}"/>
                </a:ext>
                <a:ext uri="{C183D7F6-B498-43B3-948B-1728B52AA6E4}">
                  <adec:decorative xmlns:adec="http://schemas.microsoft.com/office/drawing/2017/decorative" val="1"/>
                </a:ext>
              </a:extLst>
            </p:cNvPr>
            <p:cNvSpPr/>
            <p:nvPr/>
          </p:nvSpPr>
          <p:spPr>
            <a:xfrm>
              <a:off x="2146065" y="3698073"/>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grpSp>
        <p:nvGrpSpPr>
          <p:cNvPr id="26" name="Group 25">
            <a:extLst>
              <a:ext uri="{FF2B5EF4-FFF2-40B4-BE49-F238E27FC236}">
                <a16:creationId xmlns:a16="http://schemas.microsoft.com/office/drawing/2014/main" id="{334260FF-7AEC-69BE-A297-FF89A13A10A5}"/>
              </a:ext>
              <a:ext uri="{C183D7F6-B498-43B3-948B-1728B52AA6E4}">
                <adec:decorative xmlns:adec="http://schemas.microsoft.com/office/drawing/2017/decorative" val="1"/>
              </a:ext>
            </a:extLst>
          </p:cNvPr>
          <p:cNvGrpSpPr/>
          <p:nvPr/>
        </p:nvGrpSpPr>
        <p:grpSpPr>
          <a:xfrm>
            <a:off x="5061035" y="3691057"/>
            <a:ext cx="2103120" cy="484983"/>
            <a:chOff x="2237505" y="4868466"/>
            <a:chExt cx="2103120" cy="484983"/>
          </a:xfrm>
        </p:grpSpPr>
        <p:sp>
          <p:nvSpPr>
            <p:cNvPr id="27" name="TextBox 26">
              <a:extLst>
                <a:ext uri="{FF2B5EF4-FFF2-40B4-BE49-F238E27FC236}">
                  <a16:creationId xmlns:a16="http://schemas.microsoft.com/office/drawing/2014/main" id="{2A2D1631-CDCD-8825-7396-049B5EAD8558}"/>
                </a:ext>
              </a:extLst>
            </p:cNvPr>
            <p:cNvSpPr txBox="1"/>
            <p:nvPr/>
          </p:nvSpPr>
          <p:spPr>
            <a:xfrm>
              <a:off x="2237505" y="5045672"/>
              <a:ext cx="2103120" cy="307777"/>
            </a:xfrm>
            <a:prstGeom prst="rect">
              <a:avLst/>
            </a:prstGeom>
            <a:noFill/>
          </p:spPr>
          <p:txBody>
            <a:bodyPr wrap="square" rtlCol="0">
              <a:spAutoFit/>
            </a:bodyPr>
            <a:lstStyle/>
            <a:p>
              <a:pPr algn="ctr"/>
              <a:r>
                <a:rPr lang="pl-PL" sz="1400" dirty="0" err="1">
                  <a:solidFill>
                    <a:schemeClr val="accent2">
                      <a:lumMod val="60000"/>
                      <a:lumOff val="40000"/>
                    </a:schemeClr>
                  </a:solidFill>
                  <a:latin typeface="+mj-lt"/>
                </a:rPr>
                <a:t>Snowpack</a:t>
              </a:r>
              <a:endParaRPr lang="en-US" sz="1400" dirty="0">
                <a:solidFill>
                  <a:schemeClr val="accent2">
                    <a:lumMod val="60000"/>
                    <a:lumOff val="40000"/>
                  </a:schemeClr>
                </a:solidFill>
                <a:latin typeface="+mj-lt"/>
              </a:endParaRPr>
            </a:p>
          </p:txBody>
        </p:sp>
        <p:sp>
          <p:nvSpPr>
            <p:cNvPr id="28" name="Oval 27">
              <a:extLst>
                <a:ext uri="{FF2B5EF4-FFF2-40B4-BE49-F238E27FC236}">
                  <a16:creationId xmlns:a16="http://schemas.microsoft.com/office/drawing/2014/main" id="{D68D86E1-4CEE-1949-58AE-D7468FC8E933}"/>
                </a:ext>
                <a:ext uri="{C183D7F6-B498-43B3-948B-1728B52AA6E4}">
                  <adec:decorative xmlns:adec="http://schemas.microsoft.com/office/drawing/2017/decorative" val="1"/>
                </a:ext>
              </a:extLst>
            </p:cNvPr>
            <p:cNvSpPr/>
            <p:nvPr/>
          </p:nvSpPr>
          <p:spPr>
            <a:xfrm>
              <a:off x="3197625" y="4868466"/>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60000"/>
                    <a:lumOff val="40000"/>
                  </a:schemeClr>
                </a:solidFill>
              </a:endParaRPr>
            </a:p>
          </p:txBody>
        </p:sp>
      </p:grpSp>
      <p:sp>
        <p:nvSpPr>
          <p:cNvPr id="29" name="Text Placeholder 6">
            <a:extLst>
              <a:ext uri="{FF2B5EF4-FFF2-40B4-BE49-F238E27FC236}">
                <a16:creationId xmlns:a16="http://schemas.microsoft.com/office/drawing/2014/main" id="{85BA8C24-C623-D97E-B8A7-8FFD9A5DB205}"/>
              </a:ext>
            </a:extLst>
          </p:cNvPr>
          <p:cNvSpPr txBox="1">
            <a:spLocks/>
          </p:cNvSpPr>
          <p:nvPr/>
        </p:nvSpPr>
        <p:spPr>
          <a:xfrm>
            <a:off x="5776031" y="3404675"/>
            <a:ext cx="719333" cy="3077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2019</a:t>
            </a:r>
            <a:endParaRPr lang="en-ZA" dirty="0"/>
          </a:p>
        </p:txBody>
      </p:sp>
      <p:sp>
        <p:nvSpPr>
          <p:cNvPr id="30" name="Text Placeholder 6">
            <a:extLst>
              <a:ext uri="{FF2B5EF4-FFF2-40B4-BE49-F238E27FC236}">
                <a16:creationId xmlns:a16="http://schemas.microsoft.com/office/drawing/2014/main" id="{8B1E1D5B-BF13-7304-5161-41DFABAE646F}"/>
              </a:ext>
            </a:extLst>
          </p:cNvPr>
          <p:cNvSpPr txBox="1">
            <a:spLocks/>
          </p:cNvSpPr>
          <p:nvPr/>
        </p:nvSpPr>
        <p:spPr>
          <a:xfrm>
            <a:off x="7552839" y="3947360"/>
            <a:ext cx="719333" cy="3077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2021</a:t>
            </a:r>
            <a:endParaRPr lang="en-ZA" dirty="0"/>
          </a:p>
        </p:txBody>
      </p:sp>
      <p:sp>
        <p:nvSpPr>
          <p:cNvPr id="31" name="Text Placeholder 6">
            <a:extLst>
              <a:ext uri="{FF2B5EF4-FFF2-40B4-BE49-F238E27FC236}">
                <a16:creationId xmlns:a16="http://schemas.microsoft.com/office/drawing/2014/main" id="{4E860043-018B-33BA-FDE6-F5E06FC03388}"/>
              </a:ext>
            </a:extLst>
          </p:cNvPr>
          <p:cNvSpPr txBox="1">
            <a:spLocks/>
          </p:cNvSpPr>
          <p:nvPr/>
        </p:nvSpPr>
        <p:spPr>
          <a:xfrm>
            <a:off x="5128900" y="3947361"/>
            <a:ext cx="719333" cy="3077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2017</a:t>
            </a:r>
            <a:endParaRPr lang="en-ZA" dirty="0"/>
          </a:p>
        </p:txBody>
      </p:sp>
      <p:sp>
        <p:nvSpPr>
          <p:cNvPr id="34" name="Text Placeholder 5">
            <a:extLst>
              <a:ext uri="{FF2B5EF4-FFF2-40B4-BE49-F238E27FC236}">
                <a16:creationId xmlns:a16="http://schemas.microsoft.com/office/drawing/2014/main" id="{5EA8F8A7-DEE5-B7AA-5590-8B84AF261A90}"/>
              </a:ext>
            </a:extLst>
          </p:cNvPr>
          <p:cNvSpPr txBox="1">
            <a:spLocks/>
          </p:cNvSpPr>
          <p:nvPr/>
        </p:nvSpPr>
        <p:spPr>
          <a:xfrm>
            <a:off x="2065955" y="2292796"/>
            <a:ext cx="1980000" cy="3657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JS-</a:t>
            </a:r>
            <a:r>
              <a:rPr lang="pl-PL" dirty="0" err="1"/>
              <a:t>bundlers</a:t>
            </a:r>
            <a:r>
              <a:rPr lang="pl-PL" dirty="0"/>
              <a:t> era</a:t>
            </a:r>
            <a:endParaRPr lang="en-ZA" dirty="0"/>
          </a:p>
        </p:txBody>
      </p:sp>
      <p:pic>
        <p:nvPicPr>
          <p:cNvPr id="22" name="Picture 21" descr="A picture containing diagram&#10;&#10;Description automatically generated">
            <a:extLst>
              <a:ext uri="{FF2B5EF4-FFF2-40B4-BE49-F238E27FC236}">
                <a16:creationId xmlns:a16="http://schemas.microsoft.com/office/drawing/2014/main" id="{83B97F61-3EA8-1D53-1E84-9A193B14F82B}"/>
              </a:ext>
            </a:extLst>
          </p:cNvPr>
          <p:cNvPicPr>
            <a:picLocks noChangeAspect="1"/>
          </p:cNvPicPr>
          <p:nvPr/>
        </p:nvPicPr>
        <p:blipFill>
          <a:blip r:embed="rId2"/>
          <a:stretch>
            <a:fillRect/>
          </a:stretch>
        </p:blipFill>
        <p:spPr>
          <a:xfrm>
            <a:off x="623862" y="2490068"/>
            <a:ext cx="863194" cy="863194"/>
          </a:xfrm>
          <a:prstGeom prst="rect">
            <a:avLst/>
          </a:prstGeom>
        </p:spPr>
      </p:pic>
      <p:pic>
        <p:nvPicPr>
          <p:cNvPr id="33" name="Picture 32" descr="Icon&#10;&#10;Description automatically generated with low confidence">
            <a:extLst>
              <a:ext uri="{FF2B5EF4-FFF2-40B4-BE49-F238E27FC236}">
                <a16:creationId xmlns:a16="http://schemas.microsoft.com/office/drawing/2014/main" id="{7A6933D7-13CE-0751-E939-B79DE528FAC9}"/>
              </a:ext>
            </a:extLst>
          </p:cNvPr>
          <p:cNvPicPr>
            <a:picLocks noChangeAspect="1"/>
          </p:cNvPicPr>
          <p:nvPr/>
        </p:nvPicPr>
        <p:blipFill>
          <a:blip r:embed="rId3"/>
          <a:stretch>
            <a:fillRect/>
          </a:stretch>
        </p:blipFill>
        <p:spPr>
          <a:xfrm>
            <a:off x="1593270" y="4244044"/>
            <a:ext cx="1013915" cy="855913"/>
          </a:xfrm>
          <a:prstGeom prst="rect">
            <a:avLst/>
          </a:prstGeom>
        </p:spPr>
      </p:pic>
      <p:pic>
        <p:nvPicPr>
          <p:cNvPr id="36" name="Picture 35" descr="A picture containing building, window&#10;&#10;Description automatically generated">
            <a:extLst>
              <a:ext uri="{FF2B5EF4-FFF2-40B4-BE49-F238E27FC236}">
                <a16:creationId xmlns:a16="http://schemas.microsoft.com/office/drawing/2014/main" id="{ED66F40C-93AE-A2F6-4CBD-AF5A0453E4F0}"/>
              </a:ext>
            </a:extLst>
          </p:cNvPr>
          <p:cNvPicPr>
            <a:picLocks noChangeAspect="1"/>
          </p:cNvPicPr>
          <p:nvPr/>
        </p:nvPicPr>
        <p:blipFill>
          <a:blip r:embed="rId4"/>
          <a:stretch>
            <a:fillRect/>
          </a:stretch>
        </p:blipFill>
        <p:spPr>
          <a:xfrm>
            <a:off x="2404572" y="2520563"/>
            <a:ext cx="923026" cy="923026"/>
          </a:xfrm>
          <a:prstGeom prst="rect">
            <a:avLst/>
          </a:prstGeom>
        </p:spPr>
      </p:pic>
      <p:cxnSp>
        <p:nvCxnSpPr>
          <p:cNvPr id="40" name="Straight Connector 39">
            <a:extLst>
              <a:ext uri="{FF2B5EF4-FFF2-40B4-BE49-F238E27FC236}">
                <a16:creationId xmlns:a16="http://schemas.microsoft.com/office/drawing/2014/main" id="{1D03DE2A-ECFF-FD6E-0AA2-987954B1A51D}"/>
              </a:ext>
            </a:extLst>
          </p:cNvPr>
          <p:cNvCxnSpPr>
            <a:cxnSpLocks/>
          </p:cNvCxnSpPr>
          <p:nvPr/>
        </p:nvCxnSpPr>
        <p:spPr>
          <a:xfrm>
            <a:off x="4615310" y="4545301"/>
            <a:ext cx="1645362" cy="0"/>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66FF4D4-F00C-8A5A-9424-BB3C4D2DEAA3}"/>
              </a:ext>
            </a:extLst>
          </p:cNvPr>
          <p:cNvSpPr txBox="1"/>
          <p:nvPr/>
        </p:nvSpPr>
        <p:spPr>
          <a:xfrm>
            <a:off x="4521297" y="4618461"/>
            <a:ext cx="2272032" cy="646331"/>
          </a:xfrm>
          <a:prstGeom prst="rect">
            <a:avLst/>
          </a:prstGeom>
          <a:noFill/>
        </p:spPr>
        <p:txBody>
          <a:bodyPr wrap="none" rtlCol="0">
            <a:spAutoFit/>
          </a:bodyPr>
          <a:lstStyle/>
          <a:p>
            <a:r>
              <a:rPr lang="pl-PL" dirty="0"/>
              <a:t>Auto-</a:t>
            </a:r>
            <a:r>
              <a:rPr lang="pl-PL" dirty="0" err="1"/>
              <a:t>detection</a:t>
            </a:r>
            <a:endParaRPr lang="pl-PL" dirty="0"/>
          </a:p>
          <a:p>
            <a:r>
              <a:rPr lang="pl-PL" dirty="0"/>
              <a:t>index.html </a:t>
            </a:r>
            <a:r>
              <a:rPr lang="pl-PL" dirty="0" err="1"/>
              <a:t>modules</a:t>
            </a:r>
            <a:endParaRPr lang="en-GB" dirty="0"/>
          </a:p>
        </p:txBody>
      </p:sp>
      <p:sp>
        <p:nvSpPr>
          <p:cNvPr id="48" name="TextBox 47">
            <a:extLst>
              <a:ext uri="{FF2B5EF4-FFF2-40B4-BE49-F238E27FC236}">
                <a16:creationId xmlns:a16="http://schemas.microsoft.com/office/drawing/2014/main" id="{00BF36AC-3F09-12B1-A576-9AD4D8C973F0}"/>
              </a:ext>
            </a:extLst>
          </p:cNvPr>
          <p:cNvSpPr txBox="1"/>
          <p:nvPr/>
        </p:nvSpPr>
        <p:spPr>
          <a:xfrm>
            <a:off x="183216" y="4206942"/>
            <a:ext cx="1326004" cy="1200329"/>
          </a:xfrm>
          <a:prstGeom prst="rect">
            <a:avLst/>
          </a:prstGeom>
          <a:noFill/>
        </p:spPr>
        <p:txBody>
          <a:bodyPr wrap="none" rtlCol="0">
            <a:spAutoFit/>
          </a:bodyPr>
          <a:lstStyle/>
          <a:p>
            <a:r>
              <a:rPr lang="pl-PL" u="sng" dirty="0" err="1"/>
              <a:t>Loading</a:t>
            </a:r>
            <a:endParaRPr lang="pl-PL" u="sng" dirty="0"/>
          </a:p>
          <a:p>
            <a:r>
              <a:rPr lang="pl-PL" u="sng" dirty="0" err="1"/>
              <a:t>Modules</a:t>
            </a:r>
            <a:endParaRPr lang="pl-PL" u="sng" dirty="0"/>
          </a:p>
          <a:p>
            <a:r>
              <a:rPr lang="pl-PL" dirty="0"/>
              <a:t>with </a:t>
            </a:r>
            <a:r>
              <a:rPr lang="pl-PL" dirty="0" err="1"/>
              <a:t>action</a:t>
            </a:r>
            <a:endParaRPr lang="pl-PL" dirty="0"/>
          </a:p>
          <a:p>
            <a:r>
              <a:rPr lang="pl-PL" dirty="0" err="1"/>
              <a:t>only</a:t>
            </a:r>
            <a:endParaRPr lang="en-GB" dirty="0"/>
          </a:p>
        </p:txBody>
      </p:sp>
      <p:sp>
        <p:nvSpPr>
          <p:cNvPr id="51" name="TextBox 50">
            <a:extLst>
              <a:ext uri="{FF2B5EF4-FFF2-40B4-BE49-F238E27FC236}">
                <a16:creationId xmlns:a16="http://schemas.microsoft.com/office/drawing/2014/main" id="{CBE5E313-C653-11D5-AFDF-480B860351D1}"/>
              </a:ext>
            </a:extLst>
          </p:cNvPr>
          <p:cNvSpPr txBox="1"/>
          <p:nvPr/>
        </p:nvSpPr>
        <p:spPr>
          <a:xfrm>
            <a:off x="1487056" y="2676251"/>
            <a:ext cx="1002197" cy="646331"/>
          </a:xfrm>
          <a:prstGeom prst="rect">
            <a:avLst/>
          </a:prstGeom>
          <a:noFill/>
        </p:spPr>
        <p:txBody>
          <a:bodyPr wrap="none" rtlCol="0">
            <a:spAutoFit/>
          </a:bodyPr>
          <a:lstStyle/>
          <a:p>
            <a:r>
              <a:rPr lang="pl-PL" dirty="0"/>
              <a:t>Module</a:t>
            </a:r>
          </a:p>
          <a:p>
            <a:r>
              <a:rPr lang="pl-PL" dirty="0" err="1"/>
              <a:t>builds</a:t>
            </a:r>
            <a:endParaRPr lang="en-GB" dirty="0"/>
          </a:p>
        </p:txBody>
      </p:sp>
      <p:sp>
        <p:nvSpPr>
          <p:cNvPr id="52" name="TextBox 51">
            <a:extLst>
              <a:ext uri="{FF2B5EF4-FFF2-40B4-BE49-F238E27FC236}">
                <a16:creationId xmlns:a16="http://schemas.microsoft.com/office/drawing/2014/main" id="{0D10932D-0DA6-DB22-9649-0753F9FD072A}"/>
              </a:ext>
            </a:extLst>
          </p:cNvPr>
          <p:cNvSpPr txBox="1"/>
          <p:nvPr/>
        </p:nvSpPr>
        <p:spPr>
          <a:xfrm>
            <a:off x="1940818" y="1479076"/>
            <a:ext cx="1385700" cy="646331"/>
          </a:xfrm>
          <a:prstGeom prst="rect">
            <a:avLst/>
          </a:prstGeom>
          <a:noFill/>
        </p:spPr>
        <p:txBody>
          <a:bodyPr wrap="none" rtlCol="0">
            <a:spAutoFit/>
          </a:bodyPr>
          <a:lstStyle/>
          <a:p>
            <a:r>
              <a:rPr lang="pl-PL" dirty="0" err="1"/>
              <a:t>Support</a:t>
            </a:r>
            <a:r>
              <a:rPr lang="pl-PL" dirty="0"/>
              <a:t> for</a:t>
            </a:r>
          </a:p>
          <a:p>
            <a:r>
              <a:rPr lang="pl-PL" dirty="0" err="1"/>
              <a:t>transpilers</a:t>
            </a:r>
            <a:endParaRPr lang="en-GB" dirty="0"/>
          </a:p>
        </p:txBody>
      </p:sp>
      <p:pic>
        <p:nvPicPr>
          <p:cNvPr id="59" name="Picture 58" descr="A picture containing text, container, box&#10;&#10;Description automatically generated">
            <a:extLst>
              <a:ext uri="{FF2B5EF4-FFF2-40B4-BE49-F238E27FC236}">
                <a16:creationId xmlns:a16="http://schemas.microsoft.com/office/drawing/2014/main" id="{5F0E2460-849A-F9F1-CA65-DD885AD2DD68}"/>
              </a:ext>
            </a:extLst>
          </p:cNvPr>
          <p:cNvPicPr>
            <a:picLocks noChangeAspect="1"/>
          </p:cNvPicPr>
          <p:nvPr/>
        </p:nvPicPr>
        <p:blipFill>
          <a:blip r:embed="rId5"/>
          <a:stretch>
            <a:fillRect/>
          </a:stretch>
        </p:blipFill>
        <p:spPr>
          <a:xfrm>
            <a:off x="4688750" y="2838812"/>
            <a:ext cx="1385700" cy="479237"/>
          </a:xfrm>
          <a:prstGeom prst="rect">
            <a:avLst/>
          </a:prstGeom>
        </p:spPr>
      </p:pic>
      <p:pic>
        <p:nvPicPr>
          <p:cNvPr id="61" name="Picture 60" descr="Icon&#10;&#10;Description automatically generated">
            <a:extLst>
              <a:ext uri="{FF2B5EF4-FFF2-40B4-BE49-F238E27FC236}">
                <a16:creationId xmlns:a16="http://schemas.microsoft.com/office/drawing/2014/main" id="{DD80F56C-D29B-0BC0-0879-5CFA50081647}"/>
              </a:ext>
            </a:extLst>
          </p:cNvPr>
          <p:cNvPicPr>
            <a:picLocks noChangeAspect="1"/>
          </p:cNvPicPr>
          <p:nvPr/>
        </p:nvPicPr>
        <p:blipFill>
          <a:blip r:embed="rId6"/>
          <a:stretch>
            <a:fillRect/>
          </a:stretch>
        </p:blipFill>
        <p:spPr>
          <a:xfrm>
            <a:off x="5828139" y="4137297"/>
            <a:ext cx="401359" cy="321087"/>
          </a:xfrm>
          <a:prstGeom prst="rect">
            <a:avLst/>
          </a:prstGeom>
        </p:spPr>
      </p:pic>
      <p:pic>
        <p:nvPicPr>
          <p:cNvPr id="63" name="Picture 62" descr="A picture containing text, sign&#10;&#10;Description automatically generated">
            <a:extLst>
              <a:ext uri="{FF2B5EF4-FFF2-40B4-BE49-F238E27FC236}">
                <a16:creationId xmlns:a16="http://schemas.microsoft.com/office/drawing/2014/main" id="{86BFF2F1-9008-F4C8-B5E1-B64D32F55C69}"/>
              </a:ext>
            </a:extLst>
          </p:cNvPr>
          <p:cNvPicPr>
            <a:picLocks noChangeAspect="1"/>
          </p:cNvPicPr>
          <p:nvPr/>
        </p:nvPicPr>
        <p:blipFill>
          <a:blip r:embed="rId7"/>
          <a:stretch>
            <a:fillRect/>
          </a:stretch>
        </p:blipFill>
        <p:spPr>
          <a:xfrm>
            <a:off x="7435602" y="2563119"/>
            <a:ext cx="754930" cy="754930"/>
          </a:xfrm>
          <a:prstGeom prst="rect">
            <a:avLst/>
          </a:prstGeom>
        </p:spPr>
      </p:pic>
      <p:pic>
        <p:nvPicPr>
          <p:cNvPr id="65" name="Picture 64" descr="A picture containing text, sign&#10;&#10;Description automatically generated">
            <a:extLst>
              <a:ext uri="{FF2B5EF4-FFF2-40B4-BE49-F238E27FC236}">
                <a16:creationId xmlns:a16="http://schemas.microsoft.com/office/drawing/2014/main" id="{A7E0498D-CBB2-86EC-3CB5-D00B2892ECDF}"/>
              </a:ext>
            </a:extLst>
          </p:cNvPr>
          <p:cNvPicPr>
            <a:picLocks noChangeAspect="1"/>
          </p:cNvPicPr>
          <p:nvPr/>
        </p:nvPicPr>
        <p:blipFill>
          <a:blip r:embed="rId8"/>
          <a:stretch>
            <a:fillRect/>
          </a:stretch>
        </p:blipFill>
        <p:spPr>
          <a:xfrm>
            <a:off x="7737349" y="4840431"/>
            <a:ext cx="554843" cy="635316"/>
          </a:xfrm>
          <a:prstGeom prst="rect">
            <a:avLst/>
          </a:prstGeom>
        </p:spPr>
      </p:pic>
      <p:pic>
        <p:nvPicPr>
          <p:cNvPr id="68" name="Picture 67">
            <a:extLst>
              <a:ext uri="{FF2B5EF4-FFF2-40B4-BE49-F238E27FC236}">
                <a16:creationId xmlns:a16="http://schemas.microsoft.com/office/drawing/2014/main" id="{58248012-F258-90F8-D805-9A172D840A15}"/>
              </a:ext>
            </a:extLst>
          </p:cNvPr>
          <p:cNvPicPr>
            <a:picLocks noChangeAspect="1"/>
          </p:cNvPicPr>
          <p:nvPr/>
        </p:nvPicPr>
        <p:blipFill>
          <a:blip r:embed="rId9"/>
          <a:stretch>
            <a:fillRect/>
          </a:stretch>
        </p:blipFill>
        <p:spPr>
          <a:xfrm>
            <a:off x="5828139" y="6107386"/>
            <a:ext cx="631626" cy="634745"/>
          </a:xfrm>
          <a:prstGeom prst="rect">
            <a:avLst/>
          </a:prstGeom>
        </p:spPr>
      </p:pic>
      <p:pic>
        <p:nvPicPr>
          <p:cNvPr id="70" name="Picture 69">
            <a:extLst>
              <a:ext uri="{FF2B5EF4-FFF2-40B4-BE49-F238E27FC236}">
                <a16:creationId xmlns:a16="http://schemas.microsoft.com/office/drawing/2014/main" id="{75829A79-DD8F-F039-1603-FADDA070ACDF}"/>
              </a:ext>
            </a:extLst>
          </p:cNvPr>
          <p:cNvPicPr>
            <a:picLocks noChangeAspect="1"/>
          </p:cNvPicPr>
          <p:nvPr/>
        </p:nvPicPr>
        <p:blipFill>
          <a:blip r:embed="rId10"/>
          <a:stretch>
            <a:fillRect/>
          </a:stretch>
        </p:blipFill>
        <p:spPr>
          <a:xfrm>
            <a:off x="4197762" y="2807930"/>
            <a:ext cx="417548" cy="545332"/>
          </a:xfrm>
          <a:prstGeom prst="rect">
            <a:avLst/>
          </a:prstGeom>
        </p:spPr>
      </p:pic>
    </p:spTree>
    <p:extLst>
      <p:ext uri="{BB962C8B-B14F-4D97-AF65-F5344CB8AC3E}">
        <p14:creationId xmlns:p14="http://schemas.microsoft.com/office/powerpoint/2010/main" val="2752798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C85598D-DF65-9670-093D-5E324EFEE0AE}"/>
              </a:ext>
            </a:extLst>
          </p:cNvPr>
          <p:cNvSpPr txBox="1"/>
          <p:nvPr/>
        </p:nvSpPr>
        <p:spPr>
          <a:xfrm>
            <a:off x="147370" y="458956"/>
            <a:ext cx="666312" cy="5940088"/>
          </a:xfrm>
          <a:prstGeom prst="rect">
            <a:avLst/>
          </a:prstGeom>
          <a:noFill/>
        </p:spPr>
        <p:txBody>
          <a:bodyPr wrap="square" rtlCol="0">
            <a:spAutoFit/>
          </a:bodyPr>
          <a:lstStyle/>
          <a:p>
            <a:r>
              <a:rPr lang="pl-PL" sz="2000" dirty="0">
                <a:solidFill>
                  <a:schemeClr val="bg1"/>
                </a:solidFill>
              </a:rPr>
              <a:t>B</a:t>
            </a:r>
          </a:p>
          <a:p>
            <a:r>
              <a:rPr lang="pl-PL" sz="2000" dirty="0">
                <a:solidFill>
                  <a:schemeClr val="bg1"/>
                </a:solidFill>
              </a:rPr>
              <a:t>U</a:t>
            </a:r>
            <a:br>
              <a:rPr lang="pl-PL" sz="2000" dirty="0">
                <a:solidFill>
                  <a:schemeClr val="bg1"/>
                </a:solidFill>
              </a:rPr>
            </a:br>
            <a:r>
              <a:rPr lang="pl-PL" sz="2000" dirty="0">
                <a:solidFill>
                  <a:schemeClr val="bg1"/>
                </a:solidFill>
              </a:rPr>
              <a:t>N</a:t>
            </a:r>
            <a:br>
              <a:rPr lang="pl-PL" sz="2000" dirty="0">
                <a:solidFill>
                  <a:schemeClr val="bg1"/>
                </a:solidFill>
              </a:rPr>
            </a:br>
            <a:r>
              <a:rPr lang="pl-PL" sz="2000" dirty="0">
                <a:solidFill>
                  <a:schemeClr val="bg1"/>
                </a:solidFill>
              </a:rPr>
              <a:t>D</a:t>
            </a:r>
            <a:br>
              <a:rPr lang="pl-PL" sz="2000" dirty="0">
                <a:solidFill>
                  <a:schemeClr val="bg1"/>
                </a:solidFill>
              </a:rPr>
            </a:br>
            <a:r>
              <a:rPr lang="pl-PL" sz="2000" dirty="0">
                <a:solidFill>
                  <a:schemeClr val="bg1"/>
                </a:solidFill>
              </a:rPr>
              <a:t>L</a:t>
            </a:r>
            <a:br>
              <a:rPr lang="pl-PL" sz="2000" dirty="0">
                <a:solidFill>
                  <a:schemeClr val="bg1"/>
                </a:solidFill>
              </a:rPr>
            </a:br>
            <a:r>
              <a:rPr lang="pl-PL" sz="2000" dirty="0">
                <a:solidFill>
                  <a:schemeClr val="bg1"/>
                </a:solidFill>
              </a:rPr>
              <a:t>E</a:t>
            </a:r>
            <a:br>
              <a:rPr lang="pl-PL" sz="2000" dirty="0">
                <a:solidFill>
                  <a:schemeClr val="bg1"/>
                </a:solidFill>
              </a:rPr>
            </a:br>
            <a:r>
              <a:rPr lang="pl-PL" sz="2000" dirty="0">
                <a:solidFill>
                  <a:schemeClr val="bg1"/>
                </a:solidFill>
              </a:rPr>
              <a:t>R</a:t>
            </a:r>
            <a:br>
              <a:rPr lang="pl-PL" sz="2000" dirty="0">
                <a:solidFill>
                  <a:schemeClr val="bg1"/>
                </a:solidFill>
              </a:rPr>
            </a:br>
            <a:r>
              <a:rPr lang="pl-PL" sz="2000" dirty="0">
                <a:solidFill>
                  <a:schemeClr val="bg1"/>
                </a:solidFill>
              </a:rPr>
              <a:t>S</a:t>
            </a:r>
            <a:br>
              <a:rPr lang="pl-PL" sz="2000" dirty="0">
                <a:solidFill>
                  <a:schemeClr val="bg1"/>
                </a:solidFill>
              </a:rPr>
            </a:br>
            <a:br>
              <a:rPr lang="pl-PL" sz="2000" dirty="0">
                <a:solidFill>
                  <a:schemeClr val="bg1"/>
                </a:solidFill>
              </a:rPr>
            </a:br>
            <a:r>
              <a:rPr lang="pl-PL" sz="2000" dirty="0">
                <a:solidFill>
                  <a:schemeClr val="bg1"/>
                </a:solidFill>
              </a:rPr>
              <a:t>P</a:t>
            </a:r>
            <a:br>
              <a:rPr lang="pl-PL" sz="2000" dirty="0">
                <a:solidFill>
                  <a:schemeClr val="bg1"/>
                </a:solidFill>
              </a:rPr>
            </a:br>
            <a:r>
              <a:rPr lang="pl-PL" sz="2000" dirty="0">
                <a:solidFill>
                  <a:schemeClr val="bg1"/>
                </a:solidFill>
              </a:rPr>
              <a:t>O</a:t>
            </a:r>
          </a:p>
          <a:p>
            <a:r>
              <a:rPr lang="pl-PL" sz="2000" dirty="0">
                <a:solidFill>
                  <a:schemeClr val="bg1"/>
                </a:solidFill>
              </a:rPr>
              <a:t>P</a:t>
            </a:r>
          </a:p>
          <a:p>
            <a:r>
              <a:rPr lang="pl-PL" sz="2000" dirty="0">
                <a:solidFill>
                  <a:schemeClr val="bg1"/>
                </a:solidFill>
              </a:rPr>
              <a:t>U</a:t>
            </a:r>
          </a:p>
          <a:p>
            <a:r>
              <a:rPr lang="pl-PL" sz="2000" dirty="0">
                <a:solidFill>
                  <a:schemeClr val="bg1"/>
                </a:solidFill>
              </a:rPr>
              <a:t>L</a:t>
            </a:r>
          </a:p>
          <a:p>
            <a:r>
              <a:rPr lang="pl-PL" sz="2000" dirty="0">
                <a:solidFill>
                  <a:schemeClr val="bg1"/>
                </a:solidFill>
              </a:rPr>
              <a:t>A</a:t>
            </a:r>
          </a:p>
          <a:p>
            <a:r>
              <a:rPr lang="pl-PL" sz="2000" dirty="0">
                <a:solidFill>
                  <a:schemeClr val="bg1"/>
                </a:solidFill>
              </a:rPr>
              <a:t>R</a:t>
            </a:r>
          </a:p>
          <a:p>
            <a:r>
              <a:rPr lang="pl-PL" sz="2000" dirty="0">
                <a:solidFill>
                  <a:schemeClr val="bg1"/>
                </a:solidFill>
              </a:rPr>
              <a:t>I</a:t>
            </a:r>
          </a:p>
          <a:p>
            <a:r>
              <a:rPr lang="pl-PL" sz="2000" dirty="0">
                <a:solidFill>
                  <a:schemeClr val="bg1"/>
                </a:solidFill>
              </a:rPr>
              <a:t>T</a:t>
            </a:r>
          </a:p>
          <a:p>
            <a:r>
              <a:rPr lang="pl-PL" sz="2000" dirty="0">
                <a:solidFill>
                  <a:schemeClr val="bg1"/>
                </a:solidFill>
              </a:rPr>
              <a:t>Y</a:t>
            </a:r>
            <a:endParaRPr lang="en-GB" sz="2000" dirty="0">
              <a:solidFill>
                <a:schemeClr val="bg1"/>
              </a:solidFill>
            </a:endParaRPr>
          </a:p>
        </p:txBody>
      </p:sp>
      <p:pic>
        <p:nvPicPr>
          <p:cNvPr id="3" name="Picture 2">
            <a:extLst>
              <a:ext uri="{FF2B5EF4-FFF2-40B4-BE49-F238E27FC236}">
                <a16:creationId xmlns:a16="http://schemas.microsoft.com/office/drawing/2014/main" id="{C5371A69-99CE-552D-FFB0-F05B45E3FE8D}"/>
              </a:ext>
            </a:extLst>
          </p:cNvPr>
          <p:cNvPicPr>
            <a:picLocks noChangeAspect="1"/>
          </p:cNvPicPr>
          <p:nvPr/>
        </p:nvPicPr>
        <p:blipFill>
          <a:blip r:embed="rId2"/>
          <a:stretch>
            <a:fillRect/>
          </a:stretch>
        </p:blipFill>
        <p:spPr>
          <a:xfrm>
            <a:off x="1231871" y="118200"/>
            <a:ext cx="10812759" cy="6621600"/>
          </a:xfrm>
          <a:prstGeom prst="rect">
            <a:avLst/>
          </a:prstGeom>
        </p:spPr>
      </p:pic>
      <p:pic>
        <p:nvPicPr>
          <p:cNvPr id="5" name="Picture 4">
            <a:extLst>
              <a:ext uri="{FF2B5EF4-FFF2-40B4-BE49-F238E27FC236}">
                <a16:creationId xmlns:a16="http://schemas.microsoft.com/office/drawing/2014/main" id="{5DDC62FF-613C-8216-7663-2B43991C7741}"/>
              </a:ext>
            </a:extLst>
          </p:cNvPr>
          <p:cNvPicPr>
            <a:picLocks noChangeAspect="1"/>
          </p:cNvPicPr>
          <p:nvPr/>
        </p:nvPicPr>
        <p:blipFill>
          <a:blip r:embed="rId3"/>
          <a:stretch>
            <a:fillRect/>
          </a:stretch>
        </p:blipFill>
        <p:spPr>
          <a:xfrm>
            <a:off x="11041041" y="1587457"/>
            <a:ext cx="825542" cy="1682836"/>
          </a:xfrm>
          <a:prstGeom prst="rect">
            <a:avLst/>
          </a:prstGeom>
        </p:spPr>
      </p:pic>
    </p:spTree>
    <p:extLst>
      <p:ext uri="{BB962C8B-B14F-4D97-AF65-F5344CB8AC3E}">
        <p14:creationId xmlns:p14="http://schemas.microsoft.com/office/powerpoint/2010/main" val="1020439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35731" y="148203"/>
            <a:ext cx="6800850" cy="1325880"/>
          </a:xfrm>
        </p:spPr>
        <p:txBody>
          <a:bodyPr/>
          <a:lstStyle/>
          <a:p>
            <a:r>
              <a:rPr lang="pl-PL" dirty="0"/>
              <a:t>MODERN MODULE BUNDLERS</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185737" y="1474083"/>
            <a:ext cx="6800850" cy="3840480"/>
          </a:xfrm>
        </p:spPr>
        <p:txBody>
          <a:bodyPr vert="horz" lIns="91440" tIns="45720" rIns="91440" bIns="45720" rtlCol="0" anchor="t">
            <a:normAutofit/>
          </a:bodyPr>
          <a:lstStyle/>
          <a:p>
            <a:r>
              <a:rPr lang="pl-PL" noProof="1"/>
              <a:t> Most interesting module bundlers for now are </a:t>
            </a:r>
            <a:r>
              <a:rPr lang="pl-PL" u="sng" noProof="1"/>
              <a:t>Webpack</a:t>
            </a:r>
            <a:r>
              <a:rPr lang="pl-PL" noProof="1"/>
              <a:t> most as stable and most popular </a:t>
            </a:r>
            <a:r>
              <a:rPr lang="pl-PL" u="sng" noProof="1"/>
              <a:t>selection </a:t>
            </a:r>
            <a:r>
              <a:rPr lang="pl-PL" noProof="1"/>
              <a:t>and </a:t>
            </a:r>
            <a:r>
              <a:rPr lang="pl-PL" u="sng" noProof="1"/>
              <a:t>Vite</a:t>
            </a:r>
            <a:r>
              <a:rPr lang="pl-PL" noProof="1"/>
              <a:t> for rapid bundling, which is still growing. </a:t>
            </a:r>
          </a:p>
        </p:txBody>
      </p:sp>
      <p:sp>
        <p:nvSpPr>
          <p:cNvPr id="7" name="TextBox 6">
            <a:extLst>
              <a:ext uri="{FF2B5EF4-FFF2-40B4-BE49-F238E27FC236}">
                <a16:creationId xmlns:a16="http://schemas.microsoft.com/office/drawing/2014/main" id="{BF6FB81F-C56C-DAC1-47F9-9B7CEEBA2E19}"/>
              </a:ext>
            </a:extLst>
          </p:cNvPr>
          <p:cNvSpPr txBox="1"/>
          <p:nvPr/>
        </p:nvSpPr>
        <p:spPr>
          <a:xfrm>
            <a:off x="292893" y="3258621"/>
            <a:ext cx="4694683" cy="1477328"/>
          </a:xfrm>
          <a:prstGeom prst="rect">
            <a:avLst/>
          </a:prstGeom>
          <a:noFill/>
        </p:spPr>
        <p:txBody>
          <a:bodyPr wrap="none" rtlCol="0">
            <a:spAutoFit/>
          </a:bodyPr>
          <a:lstStyle/>
          <a:p>
            <a:r>
              <a:rPr lang="pl-PL" dirty="0">
                <a:solidFill>
                  <a:schemeClr val="bg1"/>
                </a:solidFill>
              </a:rPr>
              <a:t>Major module </a:t>
            </a:r>
            <a:r>
              <a:rPr lang="pl-PL" dirty="0" err="1">
                <a:solidFill>
                  <a:schemeClr val="bg1"/>
                </a:solidFill>
              </a:rPr>
              <a:t>bundler</a:t>
            </a:r>
            <a:r>
              <a:rPr lang="pl-PL" dirty="0">
                <a:solidFill>
                  <a:schemeClr val="bg1"/>
                </a:solidFill>
              </a:rPr>
              <a:t> </a:t>
            </a:r>
            <a:r>
              <a:rPr lang="pl-PL" dirty="0" err="1">
                <a:solidFill>
                  <a:schemeClr val="bg1"/>
                </a:solidFill>
              </a:rPr>
              <a:t>features</a:t>
            </a:r>
            <a:r>
              <a:rPr lang="pl-PL" dirty="0">
                <a:solidFill>
                  <a:schemeClr val="bg1"/>
                </a:solidFill>
              </a:rPr>
              <a:t>:</a:t>
            </a:r>
          </a:p>
          <a:p>
            <a:pPr marL="285750" indent="-285750">
              <a:buFont typeface="Arial" panose="020B0604020202020204" pitchFamily="34" charset="0"/>
              <a:buChar char="•"/>
            </a:pPr>
            <a:r>
              <a:rPr lang="pl-PL" dirty="0">
                <a:solidFill>
                  <a:schemeClr val="bg1"/>
                </a:solidFill>
              </a:rPr>
              <a:t>Three-</a:t>
            </a:r>
            <a:r>
              <a:rPr lang="pl-PL" dirty="0" err="1">
                <a:solidFill>
                  <a:schemeClr val="bg1"/>
                </a:solidFill>
              </a:rPr>
              <a:t>shaking</a:t>
            </a:r>
            <a:endParaRPr lang="pl-PL" dirty="0">
              <a:solidFill>
                <a:schemeClr val="bg1"/>
              </a:solidFill>
            </a:endParaRPr>
          </a:p>
          <a:p>
            <a:pPr marL="285750" indent="-285750">
              <a:buFont typeface="Arial" panose="020B0604020202020204" pitchFamily="34" charset="0"/>
              <a:buChar char="•"/>
            </a:pPr>
            <a:r>
              <a:rPr lang="pl-PL" dirty="0">
                <a:solidFill>
                  <a:schemeClr val="bg1"/>
                </a:solidFill>
              </a:rPr>
              <a:t>HMR (Hot Module </a:t>
            </a:r>
            <a:r>
              <a:rPr lang="pl-PL" dirty="0" err="1">
                <a:solidFill>
                  <a:schemeClr val="bg1"/>
                </a:solidFill>
              </a:rPr>
              <a:t>Reload</a:t>
            </a:r>
            <a:r>
              <a:rPr lang="pl-PL" dirty="0">
                <a:solidFill>
                  <a:schemeClr val="bg1"/>
                </a:solidFill>
              </a:rPr>
              <a:t>/</a:t>
            </a:r>
            <a:r>
              <a:rPr lang="pl-PL" dirty="0" err="1">
                <a:solidFill>
                  <a:schemeClr val="bg1"/>
                </a:solidFill>
              </a:rPr>
              <a:t>Replacement</a:t>
            </a:r>
            <a:r>
              <a:rPr lang="pl-PL" dirty="0">
                <a:solidFill>
                  <a:schemeClr val="bg1"/>
                </a:solidFill>
              </a:rPr>
              <a:t>)</a:t>
            </a:r>
          </a:p>
          <a:p>
            <a:pPr marL="285750" indent="-285750">
              <a:buFont typeface="Arial" panose="020B0604020202020204" pitchFamily="34" charset="0"/>
              <a:buChar char="•"/>
            </a:pPr>
            <a:r>
              <a:rPr lang="pl-PL" dirty="0" err="1">
                <a:solidFill>
                  <a:schemeClr val="bg1"/>
                </a:solidFill>
              </a:rPr>
              <a:t>Dev-server</a:t>
            </a:r>
            <a:r>
              <a:rPr lang="pl-PL" dirty="0">
                <a:solidFill>
                  <a:schemeClr val="bg1"/>
                </a:solidFill>
              </a:rPr>
              <a:t> with in-</a:t>
            </a:r>
            <a:r>
              <a:rPr lang="pl-PL" dirty="0" err="1">
                <a:solidFill>
                  <a:schemeClr val="bg1"/>
                </a:solidFill>
              </a:rPr>
              <a:t>memory</a:t>
            </a:r>
            <a:r>
              <a:rPr lang="pl-PL" dirty="0">
                <a:solidFill>
                  <a:schemeClr val="bg1"/>
                </a:solidFill>
              </a:rPr>
              <a:t> </a:t>
            </a:r>
            <a:r>
              <a:rPr lang="pl-PL" dirty="0" err="1">
                <a:solidFill>
                  <a:schemeClr val="bg1"/>
                </a:solidFill>
              </a:rPr>
              <a:t>changes</a:t>
            </a:r>
            <a:r>
              <a:rPr lang="pl-PL" dirty="0">
                <a:solidFill>
                  <a:schemeClr val="bg1"/>
                </a:solidFill>
              </a:rPr>
              <a:t>.</a:t>
            </a:r>
          </a:p>
          <a:p>
            <a:pPr marL="285750" indent="-285750">
              <a:buFont typeface="Arial" panose="020B0604020202020204" pitchFamily="34" charset="0"/>
              <a:buChar char="•"/>
            </a:pPr>
            <a:endParaRPr lang="en-GB" dirty="0">
              <a:solidFill>
                <a:schemeClr val="bg1"/>
              </a:solidFill>
            </a:endParaRPr>
          </a:p>
        </p:txBody>
      </p:sp>
      <p:pic>
        <p:nvPicPr>
          <p:cNvPr id="4098" name="Picture 2" descr="webpack">
            <a:extLst>
              <a:ext uri="{FF2B5EF4-FFF2-40B4-BE49-F238E27FC236}">
                <a16:creationId xmlns:a16="http://schemas.microsoft.com/office/drawing/2014/main" id="{A23E16A1-2715-CAE6-E2C7-72A86F038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32" y="213756"/>
            <a:ext cx="2206894" cy="22068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sign&#10;&#10;Description automatically generated">
            <a:extLst>
              <a:ext uri="{FF2B5EF4-FFF2-40B4-BE49-F238E27FC236}">
                <a16:creationId xmlns:a16="http://schemas.microsoft.com/office/drawing/2014/main" id="{1D0FAD5C-3027-01B5-CAFA-D7C8F8BA6C96}"/>
              </a:ext>
            </a:extLst>
          </p:cNvPr>
          <p:cNvPicPr>
            <a:picLocks noChangeAspect="1"/>
          </p:cNvPicPr>
          <p:nvPr/>
        </p:nvPicPr>
        <p:blipFill>
          <a:blip r:embed="rId3"/>
          <a:stretch>
            <a:fillRect/>
          </a:stretch>
        </p:blipFill>
        <p:spPr>
          <a:xfrm>
            <a:off x="8088086" y="1799112"/>
            <a:ext cx="2480953" cy="2480953"/>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2021159" y="168354"/>
            <a:ext cx="6343650" cy="1325880"/>
          </a:xfrm>
        </p:spPr>
        <p:txBody>
          <a:bodyPr>
            <a:normAutofit/>
          </a:bodyPr>
          <a:lstStyle/>
          <a:p>
            <a:r>
              <a:rPr lang="pl-PL" dirty="0"/>
              <a:t>MOTIVATION</a:t>
            </a:r>
            <a:endParaRPr lang="en-ZA" dirty="0"/>
          </a:p>
        </p:txBody>
      </p:sp>
      <p:sp>
        <p:nvSpPr>
          <p:cNvPr id="5" name="Text Placeholder 4">
            <a:extLst>
              <a:ext uri="{FF2B5EF4-FFF2-40B4-BE49-F238E27FC236}">
                <a16:creationId xmlns:a16="http://schemas.microsoft.com/office/drawing/2014/main" id="{36A9153D-629D-61FB-F3FA-DB23124819B3}"/>
              </a:ext>
            </a:extLst>
          </p:cNvPr>
          <p:cNvSpPr>
            <a:spLocks noGrp="1"/>
          </p:cNvSpPr>
          <p:nvPr>
            <p:ph type="body" sz="quarter" idx="13"/>
          </p:nvPr>
        </p:nvSpPr>
        <p:spPr>
          <a:xfrm>
            <a:off x="-730251" y="7356950"/>
            <a:ext cx="6400800" cy="3657600"/>
          </a:xfrm>
        </p:spPr>
        <p:txBody>
          <a:bodyPr/>
          <a:lstStyle/>
          <a:p>
            <a:endParaRPr lang="en-GB" dirty="0"/>
          </a:p>
        </p:txBody>
      </p:sp>
      <p:pic>
        <p:nvPicPr>
          <p:cNvPr id="1026" name="Picture 2" descr="Javascript : r/ProgrammerHumor">
            <a:extLst>
              <a:ext uri="{FF2B5EF4-FFF2-40B4-BE49-F238E27FC236}">
                <a16:creationId xmlns:a16="http://schemas.microsoft.com/office/drawing/2014/main" id="{7F9409B9-9DD5-E26E-2289-CC1D017F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172" y="1130061"/>
            <a:ext cx="5212571" cy="5246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velte JS frontend framework – benefits, comparison with React, Angular |  TSH.io">
            <a:extLst>
              <a:ext uri="{FF2B5EF4-FFF2-40B4-BE49-F238E27FC236}">
                <a16:creationId xmlns:a16="http://schemas.microsoft.com/office/drawing/2014/main" id="{22EDBF90-BCA0-93B0-7470-7D646FBB8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32" y="4185332"/>
            <a:ext cx="3472854" cy="260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095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35731" y="148203"/>
            <a:ext cx="6800850" cy="1325880"/>
          </a:xfrm>
        </p:spPr>
        <p:txBody>
          <a:bodyPr>
            <a:normAutofit/>
          </a:bodyPr>
          <a:lstStyle/>
          <a:p>
            <a:r>
              <a:rPr lang="pl-PL" dirty="0"/>
              <a:t>MODERN MODULE BOUNDLERS – WHY VITE?</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214312" y="1395501"/>
            <a:ext cx="6800850" cy="4749980"/>
          </a:xfrm>
        </p:spPr>
        <p:txBody>
          <a:bodyPr vert="horz" lIns="91440" tIns="45720" rIns="91440" bIns="45720" rtlCol="0" anchor="t">
            <a:normAutofit/>
          </a:bodyPr>
          <a:lstStyle/>
          <a:p>
            <a:r>
              <a:rPr lang="pl-PL" u="sng" noProof="1"/>
              <a:t>Vite</a:t>
            </a:r>
            <a:r>
              <a:rPr lang="pl-PL" noProof="1"/>
              <a:t> is much faster than </a:t>
            </a:r>
            <a:r>
              <a:rPr lang="pl-PL" u="sng" noProof="1"/>
              <a:t>webpack</a:t>
            </a:r>
            <a:r>
              <a:rPr lang="pl-PL" noProof="1"/>
              <a:t> and grows really fast with great community support. Also documentation is user-friendly and configuration for now is quite advanced, because it also uses rollup.</a:t>
            </a:r>
          </a:p>
          <a:p>
            <a:endParaRPr lang="pl-PL" noProof="1"/>
          </a:p>
          <a:p>
            <a:r>
              <a:rPr lang="pl-PL" noProof="1"/>
              <a:t>Other benfits:</a:t>
            </a:r>
          </a:p>
          <a:p>
            <a:pPr marL="285750" indent="-285750">
              <a:buFont typeface="Arial" panose="020B0604020202020204" pitchFamily="34" charset="0"/>
              <a:buChar char="•"/>
            </a:pPr>
            <a:r>
              <a:rPr lang="pl-PL" noProof="1"/>
              <a:t>Huge ecosystem around vite</a:t>
            </a:r>
          </a:p>
          <a:p>
            <a:pPr marL="285750" indent="-285750">
              <a:buFont typeface="Arial" panose="020B0604020202020204" pitchFamily="34" charset="0"/>
              <a:buChar char="•"/>
            </a:pPr>
            <a:r>
              <a:rPr lang="pl-PL" noProof="1"/>
              <a:t>Possibility to use all new modern frontend technologies</a:t>
            </a:r>
          </a:p>
          <a:p>
            <a:pPr marL="285750" indent="-285750">
              <a:buFont typeface="Arial" panose="020B0604020202020204" pitchFamily="34" charset="0"/>
              <a:buChar char="•"/>
            </a:pPr>
            <a:r>
              <a:rPr lang="pl-PL" noProof="1"/>
              <a:t>Support for prebundling, glob imports and pre-compiled webasm.</a:t>
            </a:r>
          </a:p>
          <a:p>
            <a:pPr marL="285750" indent="-285750">
              <a:buFont typeface="Arial" panose="020B0604020202020204" pitchFamily="34" charset="0"/>
              <a:buChar char="•"/>
            </a:pPr>
            <a:r>
              <a:rPr lang="pl-PL" noProof="1"/>
              <a:t>Fast start with new project just by using one command.</a:t>
            </a:r>
          </a:p>
          <a:p>
            <a:pPr marL="285750" indent="-285750">
              <a:buFont typeface="Arial" panose="020B0604020202020204" pitchFamily="34" charset="0"/>
              <a:buChar char="•"/>
            </a:pPr>
            <a:endParaRPr lang="pl-PL" noProof="1"/>
          </a:p>
          <a:p>
            <a:pPr marL="285750" indent="-285750">
              <a:buFont typeface="Arial" panose="020B0604020202020204" pitchFamily="34" charset="0"/>
              <a:buChar char="•"/>
            </a:pPr>
            <a:endParaRPr lang="pl-PL" noProof="1"/>
          </a:p>
          <a:p>
            <a:endParaRPr lang="pl-PL" noProof="1"/>
          </a:p>
        </p:txBody>
      </p:sp>
      <p:sp>
        <p:nvSpPr>
          <p:cNvPr id="6" name="Slide Number Placeholder 5">
            <a:extLst>
              <a:ext uri="{FF2B5EF4-FFF2-40B4-BE49-F238E27FC236}">
                <a16:creationId xmlns:a16="http://schemas.microsoft.com/office/drawing/2014/main" id="{6AB5FBE9-888B-4FE5-8AC6-FB80C5520650}"/>
              </a:ext>
            </a:extLst>
          </p:cNvPr>
          <p:cNvSpPr>
            <a:spLocks noGrp="1"/>
          </p:cNvSpPr>
          <p:nvPr>
            <p:ph type="sldNum" sz="quarter" idx="12"/>
          </p:nvPr>
        </p:nvSpPr>
        <p:spPr>
          <a:xfrm>
            <a:off x="11274091" y="6355080"/>
            <a:ext cx="457200" cy="365125"/>
          </a:xfrm>
        </p:spPr>
        <p:txBody>
          <a:bodyPr/>
          <a:lstStyle/>
          <a:p>
            <a:fld id="{B5CEABB6-07DC-46E8-9B57-56EC44A396E5}" type="slidenum">
              <a:rPr lang="en-US" smtClean="0"/>
              <a:pPr/>
              <a:t>20</a:t>
            </a:fld>
            <a:endParaRPr lang="en-US" dirty="0"/>
          </a:p>
        </p:txBody>
      </p:sp>
      <p:pic>
        <p:nvPicPr>
          <p:cNvPr id="4100" name="Picture 4">
            <a:extLst>
              <a:ext uri="{FF2B5EF4-FFF2-40B4-BE49-F238E27FC236}">
                <a16:creationId xmlns:a16="http://schemas.microsoft.com/office/drawing/2014/main" id="{3F402374-3F12-0EB9-3F1C-F92BA331A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7232" y="111690"/>
            <a:ext cx="2246859" cy="221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61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35731" y="148202"/>
            <a:ext cx="6800850" cy="1687741"/>
          </a:xfrm>
        </p:spPr>
        <p:txBody>
          <a:bodyPr>
            <a:normAutofit fontScale="90000"/>
          </a:bodyPr>
          <a:lstStyle/>
          <a:p>
            <a:r>
              <a:rPr lang="pl-PL" dirty="0"/>
              <a:t>MODERN MODULE BOUNDLERS – VITE </a:t>
            </a:r>
            <a:r>
              <a:rPr lang="pl-PL" dirty="0" err="1"/>
              <a:t>RELaTED</a:t>
            </a:r>
            <a:r>
              <a:rPr lang="pl-PL" dirty="0"/>
              <a:t> PROJECTS</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268690" y="1970207"/>
            <a:ext cx="1578771" cy="409099"/>
          </a:xfrm>
        </p:spPr>
        <p:txBody>
          <a:bodyPr vert="horz" lIns="91440" tIns="45720" rIns="91440" bIns="45720" rtlCol="0" anchor="t">
            <a:normAutofit/>
          </a:bodyPr>
          <a:lstStyle/>
          <a:p>
            <a:r>
              <a:rPr lang="pl-PL" sz="2400" noProof="1"/>
              <a:t>Vitepress:</a:t>
            </a:r>
          </a:p>
        </p:txBody>
      </p:sp>
      <p:sp>
        <p:nvSpPr>
          <p:cNvPr id="4" name="Content Placeholder 2">
            <a:extLst>
              <a:ext uri="{FF2B5EF4-FFF2-40B4-BE49-F238E27FC236}">
                <a16:creationId xmlns:a16="http://schemas.microsoft.com/office/drawing/2014/main" id="{20E5EDD3-BFE7-7D43-97E5-1A7C7708EB16}"/>
              </a:ext>
            </a:extLst>
          </p:cNvPr>
          <p:cNvSpPr txBox="1">
            <a:spLocks/>
          </p:cNvSpPr>
          <p:nvPr/>
        </p:nvSpPr>
        <p:spPr>
          <a:xfrm>
            <a:off x="268689" y="4045239"/>
            <a:ext cx="1578771" cy="409099"/>
          </a:xfrm>
          <a:prstGeom prst="rect">
            <a:avLst/>
          </a:prstGeom>
        </p:spPr>
        <p:txBody>
          <a:bodyPr vert="horz" lIns="91440" tIns="45720" rIns="91440" bIns="45720" rtlCol="0" anchor="t">
            <a:normAutofit/>
          </a:bodyPr>
          <a:lstStyle>
            <a:lvl1pPr marL="0" indent="0" algn="l" defTabSz="914400" rtl="0" eaLnBrk="1" latinLnBrk="0" hangingPunct="1">
              <a:lnSpc>
                <a:spcPts val="24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noProof="1"/>
              <a:t>Vitetest:</a:t>
            </a:r>
          </a:p>
        </p:txBody>
      </p:sp>
      <p:sp>
        <p:nvSpPr>
          <p:cNvPr id="6" name="TextBox 5">
            <a:extLst>
              <a:ext uri="{FF2B5EF4-FFF2-40B4-BE49-F238E27FC236}">
                <a16:creationId xmlns:a16="http://schemas.microsoft.com/office/drawing/2014/main" id="{D599F637-0DDC-F780-B9D6-4417C3C45F3B}"/>
              </a:ext>
            </a:extLst>
          </p:cNvPr>
          <p:cNvSpPr txBox="1"/>
          <p:nvPr/>
        </p:nvSpPr>
        <p:spPr>
          <a:xfrm>
            <a:off x="268689" y="2288942"/>
            <a:ext cx="6084294" cy="923330"/>
          </a:xfrm>
          <a:prstGeom prst="rect">
            <a:avLst/>
          </a:prstGeom>
          <a:noFill/>
        </p:spPr>
        <p:txBody>
          <a:bodyPr wrap="none" rtlCol="0">
            <a:spAutoFit/>
          </a:bodyPr>
          <a:lstStyle/>
          <a:p>
            <a:r>
              <a:rPr lang="pl-PL" dirty="0" err="1">
                <a:solidFill>
                  <a:schemeClr val="bg1"/>
                </a:solidFill>
              </a:rPr>
              <a:t>Create</a:t>
            </a:r>
            <a:r>
              <a:rPr lang="pl-PL" dirty="0">
                <a:solidFill>
                  <a:schemeClr val="bg1"/>
                </a:solidFill>
              </a:rPr>
              <a:t> </a:t>
            </a:r>
            <a:r>
              <a:rPr lang="pl-PL" dirty="0" err="1">
                <a:solidFill>
                  <a:schemeClr val="bg1"/>
                </a:solidFill>
              </a:rPr>
              <a:t>beatiful</a:t>
            </a:r>
            <a:r>
              <a:rPr lang="pl-PL" dirty="0">
                <a:solidFill>
                  <a:schemeClr val="bg1"/>
                </a:solidFill>
              </a:rPr>
              <a:t> </a:t>
            </a:r>
            <a:r>
              <a:rPr lang="pl-PL" dirty="0" err="1">
                <a:solidFill>
                  <a:schemeClr val="bg1"/>
                </a:solidFill>
              </a:rPr>
              <a:t>documentation</a:t>
            </a:r>
            <a:r>
              <a:rPr lang="pl-PL" dirty="0">
                <a:solidFill>
                  <a:schemeClr val="bg1"/>
                </a:solidFill>
              </a:rPr>
              <a:t> in </a:t>
            </a:r>
            <a:r>
              <a:rPr lang="pl-PL" dirty="0" err="1">
                <a:solidFill>
                  <a:schemeClr val="bg1"/>
                </a:solidFill>
              </a:rPr>
              <a:t>markdowns</a:t>
            </a:r>
            <a:r>
              <a:rPr lang="pl-PL" dirty="0">
                <a:solidFill>
                  <a:schemeClr val="bg1"/>
                </a:solidFill>
              </a:rPr>
              <a:t>.</a:t>
            </a:r>
          </a:p>
          <a:p>
            <a:r>
              <a:rPr lang="pl-PL" dirty="0">
                <a:solidFill>
                  <a:schemeClr val="bg1"/>
                </a:solidFill>
              </a:rPr>
              <a:t>We </a:t>
            </a:r>
            <a:r>
              <a:rPr lang="pl-PL" dirty="0" err="1">
                <a:solidFill>
                  <a:schemeClr val="bg1"/>
                </a:solidFill>
              </a:rPr>
              <a:t>can</a:t>
            </a:r>
            <a:r>
              <a:rPr lang="pl-PL" dirty="0">
                <a:solidFill>
                  <a:schemeClr val="bg1"/>
                </a:solidFill>
              </a:rPr>
              <a:t> </a:t>
            </a:r>
            <a:r>
              <a:rPr lang="pl-PL" dirty="0" err="1">
                <a:solidFill>
                  <a:schemeClr val="bg1"/>
                </a:solidFill>
              </a:rPr>
              <a:t>also</a:t>
            </a:r>
            <a:r>
              <a:rPr lang="pl-PL" dirty="0">
                <a:solidFill>
                  <a:schemeClr val="bg1"/>
                </a:solidFill>
              </a:rPr>
              <a:t> </a:t>
            </a:r>
            <a:r>
              <a:rPr lang="pl-PL" dirty="0" err="1">
                <a:solidFill>
                  <a:schemeClr val="bg1"/>
                </a:solidFill>
              </a:rPr>
              <a:t>extend</a:t>
            </a:r>
            <a:r>
              <a:rPr lang="pl-PL" dirty="0">
                <a:solidFill>
                  <a:schemeClr val="bg1"/>
                </a:solidFill>
              </a:rPr>
              <a:t> </a:t>
            </a:r>
            <a:r>
              <a:rPr lang="pl-PL" dirty="0" err="1">
                <a:solidFill>
                  <a:schemeClr val="bg1"/>
                </a:solidFill>
              </a:rPr>
              <a:t>vitepress</a:t>
            </a:r>
            <a:r>
              <a:rPr lang="pl-PL" dirty="0">
                <a:solidFill>
                  <a:schemeClr val="bg1"/>
                </a:solidFill>
              </a:rPr>
              <a:t> with </a:t>
            </a:r>
            <a:r>
              <a:rPr lang="pl-PL" dirty="0" err="1">
                <a:solidFill>
                  <a:schemeClr val="bg1"/>
                </a:solidFill>
              </a:rPr>
              <a:t>awesome</a:t>
            </a:r>
            <a:r>
              <a:rPr lang="pl-PL" dirty="0">
                <a:solidFill>
                  <a:schemeClr val="bg1"/>
                </a:solidFill>
              </a:rPr>
              <a:t> </a:t>
            </a:r>
            <a:r>
              <a:rPr lang="pl-PL" dirty="0" err="1">
                <a:solidFill>
                  <a:schemeClr val="bg1"/>
                </a:solidFill>
              </a:rPr>
              <a:t>themes</a:t>
            </a:r>
            <a:r>
              <a:rPr lang="pl-PL" dirty="0">
                <a:solidFill>
                  <a:schemeClr val="bg1"/>
                </a:solidFill>
              </a:rPr>
              <a:t> and</a:t>
            </a:r>
          </a:p>
          <a:p>
            <a:r>
              <a:rPr lang="pl-PL" dirty="0" err="1">
                <a:solidFill>
                  <a:schemeClr val="bg1"/>
                </a:solidFill>
              </a:rPr>
              <a:t>Functionality</a:t>
            </a:r>
            <a:r>
              <a:rPr lang="pl-PL" dirty="0">
                <a:solidFill>
                  <a:schemeClr val="bg1"/>
                </a:solidFill>
              </a:rPr>
              <a:t> and </a:t>
            </a:r>
            <a:r>
              <a:rPr lang="pl-PL" dirty="0" err="1">
                <a:solidFill>
                  <a:schemeClr val="bg1"/>
                </a:solidFill>
              </a:rPr>
              <a:t>use</a:t>
            </a:r>
            <a:r>
              <a:rPr lang="pl-PL" dirty="0">
                <a:solidFill>
                  <a:schemeClr val="bg1"/>
                </a:solidFill>
              </a:rPr>
              <a:t> </a:t>
            </a:r>
            <a:r>
              <a:rPr lang="pl-PL" dirty="0" err="1">
                <a:solidFill>
                  <a:schemeClr val="bg1"/>
                </a:solidFill>
              </a:rPr>
              <a:t>them</a:t>
            </a:r>
            <a:r>
              <a:rPr lang="pl-PL" dirty="0">
                <a:solidFill>
                  <a:schemeClr val="bg1"/>
                </a:solidFill>
              </a:rPr>
              <a:t> in </a:t>
            </a:r>
            <a:r>
              <a:rPr lang="pl-PL" dirty="0" err="1">
                <a:solidFill>
                  <a:schemeClr val="bg1"/>
                </a:solidFill>
              </a:rPr>
              <a:t>configuration</a:t>
            </a:r>
            <a:r>
              <a:rPr lang="pl-PL" dirty="0">
                <a:solidFill>
                  <a:schemeClr val="bg1"/>
                </a:solidFill>
              </a:rPr>
              <a:t>. </a:t>
            </a:r>
            <a:endParaRPr lang="en-GB" dirty="0">
              <a:solidFill>
                <a:schemeClr val="bg1"/>
              </a:solidFill>
            </a:endParaRPr>
          </a:p>
        </p:txBody>
      </p:sp>
      <p:pic>
        <p:nvPicPr>
          <p:cNvPr id="9" name="Picture 8">
            <a:extLst>
              <a:ext uri="{FF2B5EF4-FFF2-40B4-BE49-F238E27FC236}">
                <a16:creationId xmlns:a16="http://schemas.microsoft.com/office/drawing/2014/main" id="{083DCC4C-8F14-CDCA-C658-A42123F3F411}"/>
              </a:ext>
            </a:extLst>
          </p:cNvPr>
          <p:cNvPicPr>
            <a:picLocks noChangeAspect="1"/>
          </p:cNvPicPr>
          <p:nvPr/>
        </p:nvPicPr>
        <p:blipFill>
          <a:blip r:embed="rId2"/>
          <a:stretch>
            <a:fillRect/>
          </a:stretch>
        </p:blipFill>
        <p:spPr>
          <a:xfrm>
            <a:off x="5432074" y="43876"/>
            <a:ext cx="6624195" cy="822612"/>
          </a:xfrm>
          <a:prstGeom prst="rect">
            <a:avLst/>
          </a:prstGeom>
        </p:spPr>
      </p:pic>
      <p:sp>
        <p:nvSpPr>
          <p:cNvPr id="10" name="TextBox 9">
            <a:extLst>
              <a:ext uri="{FF2B5EF4-FFF2-40B4-BE49-F238E27FC236}">
                <a16:creationId xmlns:a16="http://schemas.microsoft.com/office/drawing/2014/main" id="{212EDA19-EC2F-6E30-9B0C-31B607E2CCED}"/>
              </a:ext>
            </a:extLst>
          </p:cNvPr>
          <p:cNvSpPr txBox="1"/>
          <p:nvPr/>
        </p:nvSpPr>
        <p:spPr>
          <a:xfrm>
            <a:off x="8809355" y="93922"/>
            <a:ext cx="3246914" cy="369332"/>
          </a:xfrm>
          <a:prstGeom prst="rect">
            <a:avLst/>
          </a:prstGeom>
          <a:noFill/>
        </p:spPr>
        <p:txBody>
          <a:bodyPr wrap="none" rtlCol="0">
            <a:spAutoFit/>
          </a:bodyPr>
          <a:lstStyle/>
          <a:p>
            <a:r>
              <a:rPr lang="pl-PL" b="1" dirty="0" err="1">
                <a:solidFill>
                  <a:schemeClr val="tx2">
                    <a:lumMod val="50000"/>
                  </a:schemeClr>
                </a:solidFill>
              </a:rPr>
              <a:t>Dead</a:t>
            </a:r>
            <a:r>
              <a:rPr lang="pl-PL" b="1" dirty="0">
                <a:solidFill>
                  <a:schemeClr val="tx2">
                    <a:lumMod val="50000"/>
                  </a:schemeClr>
                </a:solidFill>
              </a:rPr>
              <a:t> link </a:t>
            </a:r>
            <a:r>
              <a:rPr lang="pl-PL" b="1" dirty="0" err="1">
                <a:solidFill>
                  <a:schemeClr val="tx2">
                    <a:lumMod val="50000"/>
                  </a:schemeClr>
                </a:solidFill>
              </a:rPr>
              <a:t>detection</a:t>
            </a:r>
            <a:r>
              <a:rPr lang="pl-PL" b="1" dirty="0">
                <a:solidFill>
                  <a:schemeClr val="tx2">
                    <a:lumMod val="50000"/>
                  </a:schemeClr>
                </a:solidFill>
              </a:rPr>
              <a:t> </a:t>
            </a:r>
            <a:r>
              <a:rPr lang="pl-PL" b="1" dirty="0" err="1">
                <a:solidFill>
                  <a:schemeClr val="tx2">
                    <a:lumMod val="50000"/>
                  </a:schemeClr>
                </a:solidFill>
              </a:rPr>
              <a:t>feature</a:t>
            </a:r>
            <a:endParaRPr lang="en-GB" b="1" dirty="0">
              <a:solidFill>
                <a:schemeClr val="tx2">
                  <a:lumMod val="50000"/>
                </a:schemeClr>
              </a:solidFill>
            </a:endParaRPr>
          </a:p>
        </p:txBody>
      </p:sp>
      <p:pic>
        <p:nvPicPr>
          <p:cNvPr id="12" name="Picture 11">
            <a:extLst>
              <a:ext uri="{FF2B5EF4-FFF2-40B4-BE49-F238E27FC236}">
                <a16:creationId xmlns:a16="http://schemas.microsoft.com/office/drawing/2014/main" id="{56A7753B-43B7-83E7-588F-A473A789314B}"/>
              </a:ext>
            </a:extLst>
          </p:cNvPr>
          <p:cNvPicPr>
            <a:picLocks noChangeAspect="1"/>
          </p:cNvPicPr>
          <p:nvPr/>
        </p:nvPicPr>
        <p:blipFill>
          <a:blip r:embed="rId3"/>
          <a:stretch>
            <a:fillRect/>
          </a:stretch>
        </p:blipFill>
        <p:spPr>
          <a:xfrm>
            <a:off x="5156691" y="3105498"/>
            <a:ext cx="6899578" cy="3658580"/>
          </a:xfrm>
          <a:prstGeom prst="rect">
            <a:avLst/>
          </a:prstGeom>
        </p:spPr>
      </p:pic>
      <p:sp>
        <p:nvSpPr>
          <p:cNvPr id="13" name="TextBox 12">
            <a:extLst>
              <a:ext uri="{FF2B5EF4-FFF2-40B4-BE49-F238E27FC236}">
                <a16:creationId xmlns:a16="http://schemas.microsoft.com/office/drawing/2014/main" id="{CC035E3A-3FC9-5C0D-BA7B-A346CD86DC79}"/>
              </a:ext>
            </a:extLst>
          </p:cNvPr>
          <p:cNvSpPr txBox="1"/>
          <p:nvPr/>
        </p:nvSpPr>
        <p:spPr>
          <a:xfrm>
            <a:off x="268689" y="4473123"/>
            <a:ext cx="4732519" cy="1200329"/>
          </a:xfrm>
          <a:prstGeom prst="rect">
            <a:avLst/>
          </a:prstGeom>
          <a:noFill/>
        </p:spPr>
        <p:txBody>
          <a:bodyPr wrap="square" rtlCol="0">
            <a:spAutoFit/>
          </a:bodyPr>
          <a:lstStyle/>
          <a:p>
            <a:r>
              <a:rPr lang="pl-PL" dirty="0">
                <a:solidFill>
                  <a:schemeClr val="bg1"/>
                </a:solidFill>
              </a:rPr>
              <a:t>Run </a:t>
            </a:r>
            <a:r>
              <a:rPr lang="pl-PL" dirty="0" err="1">
                <a:solidFill>
                  <a:schemeClr val="bg1"/>
                </a:solidFill>
              </a:rPr>
              <a:t>tests</a:t>
            </a:r>
            <a:r>
              <a:rPr lang="pl-PL" dirty="0">
                <a:solidFill>
                  <a:schemeClr val="bg1"/>
                </a:solidFill>
              </a:rPr>
              <a:t> </a:t>
            </a:r>
            <a:r>
              <a:rPr lang="pl-PL" dirty="0" err="1">
                <a:solidFill>
                  <a:schemeClr val="bg1"/>
                </a:solidFill>
              </a:rPr>
              <a:t>easly</a:t>
            </a:r>
            <a:r>
              <a:rPr lang="pl-PL" dirty="0">
                <a:solidFill>
                  <a:schemeClr val="bg1"/>
                </a:solidFill>
              </a:rPr>
              <a:t> in </a:t>
            </a:r>
            <a:r>
              <a:rPr lang="pl-PL" dirty="0" err="1">
                <a:solidFill>
                  <a:schemeClr val="bg1"/>
                </a:solidFill>
              </a:rPr>
              <a:t>parrarel</a:t>
            </a:r>
            <a:r>
              <a:rPr lang="pl-PL" dirty="0">
                <a:solidFill>
                  <a:schemeClr val="bg1"/>
                </a:solidFill>
              </a:rPr>
              <a:t>, </a:t>
            </a:r>
            <a:r>
              <a:rPr lang="pl-PL" dirty="0" err="1">
                <a:solidFill>
                  <a:schemeClr val="bg1"/>
                </a:solidFill>
              </a:rPr>
              <a:t>preview</a:t>
            </a:r>
            <a:r>
              <a:rPr lang="pl-PL" dirty="0">
                <a:solidFill>
                  <a:schemeClr val="bg1"/>
                </a:solidFill>
              </a:rPr>
              <a:t> </a:t>
            </a:r>
            <a:r>
              <a:rPr lang="pl-PL" dirty="0" err="1">
                <a:solidFill>
                  <a:schemeClr val="bg1"/>
                </a:solidFill>
              </a:rPr>
              <a:t>results</a:t>
            </a:r>
            <a:r>
              <a:rPr lang="pl-PL" dirty="0">
                <a:solidFill>
                  <a:schemeClr val="bg1"/>
                </a:solidFill>
              </a:rPr>
              <a:t> </a:t>
            </a:r>
            <a:r>
              <a:rPr lang="pl-PL" dirty="0" err="1">
                <a:solidFill>
                  <a:schemeClr val="bg1"/>
                </a:solidFill>
              </a:rPr>
              <a:t>faster</a:t>
            </a:r>
            <a:r>
              <a:rPr lang="pl-PL" dirty="0">
                <a:solidFill>
                  <a:schemeClr val="bg1"/>
                </a:solidFill>
              </a:rPr>
              <a:t>, </a:t>
            </a:r>
            <a:r>
              <a:rPr lang="pl-PL" dirty="0" err="1">
                <a:solidFill>
                  <a:schemeClr val="bg1"/>
                </a:solidFill>
              </a:rPr>
              <a:t>code</a:t>
            </a:r>
            <a:r>
              <a:rPr lang="pl-PL" dirty="0">
                <a:solidFill>
                  <a:schemeClr val="bg1"/>
                </a:solidFill>
              </a:rPr>
              <a:t> </a:t>
            </a:r>
            <a:r>
              <a:rPr lang="pl-PL" dirty="0" err="1">
                <a:solidFill>
                  <a:schemeClr val="bg1"/>
                </a:solidFill>
              </a:rPr>
              <a:t>coverage</a:t>
            </a:r>
            <a:r>
              <a:rPr lang="pl-PL" dirty="0">
                <a:solidFill>
                  <a:schemeClr val="bg1"/>
                </a:solidFill>
              </a:rPr>
              <a:t> and </a:t>
            </a:r>
            <a:r>
              <a:rPr lang="pl-PL" dirty="0" err="1">
                <a:solidFill>
                  <a:schemeClr val="bg1"/>
                </a:solidFill>
              </a:rPr>
              <a:t>benchmarks</a:t>
            </a:r>
            <a:r>
              <a:rPr lang="pl-PL" dirty="0">
                <a:solidFill>
                  <a:schemeClr val="bg1"/>
                </a:solidFill>
              </a:rPr>
              <a:t> </a:t>
            </a:r>
            <a:r>
              <a:rPr lang="pl-PL" dirty="0" err="1">
                <a:solidFill>
                  <a:schemeClr val="bg1"/>
                </a:solidFill>
              </a:rPr>
              <a:t>reports</a:t>
            </a:r>
            <a:r>
              <a:rPr lang="pl-PL" dirty="0">
                <a:solidFill>
                  <a:schemeClr val="bg1"/>
                </a:solidFill>
              </a:rPr>
              <a:t>, </a:t>
            </a:r>
            <a:r>
              <a:rPr lang="pl-PL" dirty="0" err="1">
                <a:solidFill>
                  <a:schemeClr val="bg1"/>
                </a:solidFill>
              </a:rPr>
              <a:t>type</a:t>
            </a:r>
            <a:r>
              <a:rPr lang="pl-PL" dirty="0">
                <a:solidFill>
                  <a:schemeClr val="bg1"/>
                </a:solidFill>
              </a:rPr>
              <a:t> </a:t>
            </a:r>
            <a:r>
              <a:rPr lang="pl-PL" dirty="0" err="1">
                <a:solidFill>
                  <a:schemeClr val="bg1"/>
                </a:solidFill>
              </a:rPr>
              <a:t>testing</a:t>
            </a:r>
            <a:r>
              <a:rPr lang="pl-PL" dirty="0">
                <a:solidFill>
                  <a:schemeClr val="bg1"/>
                </a:solidFill>
              </a:rPr>
              <a:t> and </a:t>
            </a:r>
            <a:r>
              <a:rPr lang="pl-PL" dirty="0" err="1">
                <a:solidFill>
                  <a:schemeClr val="bg1"/>
                </a:solidFill>
              </a:rPr>
              <a:t>more</a:t>
            </a:r>
            <a:r>
              <a:rPr lang="pl-PL" dirty="0">
                <a:solidFill>
                  <a:schemeClr val="bg1"/>
                </a:solidFill>
              </a:rPr>
              <a:t>! Great </a:t>
            </a:r>
            <a:r>
              <a:rPr lang="pl-PL" dirty="0" err="1">
                <a:solidFill>
                  <a:schemeClr val="bg1"/>
                </a:solidFill>
              </a:rPr>
              <a:t>toolbox</a:t>
            </a:r>
            <a:r>
              <a:rPr lang="pl-PL" dirty="0">
                <a:solidFill>
                  <a:schemeClr val="bg1"/>
                </a:solidFill>
              </a:rPr>
              <a:t> for </a:t>
            </a:r>
            <a:r>
              <a:rPr lang="pl-PL" dirty="0" err="1">
                <a:solidFill>
                  <a:schemeClr val="bg1"/>
                </a:solidFill>
              </a:rPr>
              <a:t>testing</a:t>
            </a:r>
            <a:r>
              <a:rPr lang="pl-PL" dirty="0">
                <a:solidFill>
                  <a:schemeClr val="bg1"/>
                </a:solidFill>
              </a:rPr>
              <a:t> in </a:t>
            </a:r>
            <a:r>
              <a:rPr lang="pl-PL" dirty="0" err="1">
                <a:solidFill>
                  <a:schemeClr val="bg1"/>
                </a:solidFill>
              </a:rPr>
              <a:t>frontend</a:t>
            </a:r>
            <a:r>
              <a:rPr lang="pl-PL" dirty="0">
                <a:solidFill>
                  <a:schemeClr val="bg1"/>
                </a:solidFill>
              </a:rPr>
              <a:t>.</a:t>
            </a:r>
            <a:endParaRPr lang="en-GB" dirty="0">
              <a:solidFill>
                <a:schemeClr val="bg1"/>
              </a:solidFill>
            </a:endParaRPr>
          </a:p>
        </p:txBody>
      </p:sp>
      <p:pic>
        <p:nvPicPr>
          <p:cNvPr id="16" name="Picture 15">
            <a:extLst>
              <a:ext uri="{FF2B5EF4-FFF2-40B4-BE49-F238E27FC236}">
                <a16:creationId xmlns:a16="http://schemas.microsoft.com/office/drawing/2014/main" id="{D94C8678-B9F5-69CE-E7F3-B7B867BD0707}"/>
              </a:ext>
            </a:extLst>
          </p:cNvPr>
          <p:cNvPicPr>
            <a:picLocks noChangeAspect="1"/>
          </p:cNvPicPr>
          <p:nvPr/>
        </p:nvPicPr>
        <p:blipFill>
          <a:blip r:embed="rId4"/>
          <a:stretch>
            <a:fillRect/>
          </a:stretch>
        </p:blipFill>
        <p:spPr>
          <a:xfrm>
            <a:off x="8809355" y="946088"/>
            <a:ext cx="3188167" cy="2048238"/>
          </a:xfrm>
          <a:prstGeom prst="rect">
            <a:avLst/>
          </a:prstGeom>
        </p:spPr>
      </p:pic>
      <p:pic>
        <p:nvPicPr>
          <p:cNvPr id="18" name="Picture 17">
            <a:extLst>
              <a:ext uri="{FF2B5EF4-FFF2-40B4-BE49-F238E27FC236}">
                <a16:creationId xmlns:a16="http://schemas.microsoft.com/office/drawing/2014/main" id="{42BC252D-CC83-FD51-DD50-F77E3CA7B84C}"/>
              </a:ext>
            </a:extLst>
          </p:cNvPr>
          <p:cNvPicPr>
            <a:picLocks noChangeAspect="1"/>
          </p:cNvPicPr>
          <p:nvPr/>
        </p:nvPicPr>
        <p:blipFill>
          <a:blip r:embed="rId5"/>
          <a:stretch>
            <a:fillRect/>
          </a:stretch>
        </p:blipFill>
        <p:spPr>
          <a:xfrm>
            <a:off x="5591028" y="997275"/>
            <a:ext cx="2996707" cy="1205379"/>
          </a:xfrm>
          <a:prstGeom prst="rect">
            <a:avLst/>
          </a:prstGeom>
        </p:spPr>
      </p:pic>
      <p:pic>
        <p:nvPicPr>
          <p:cNvPr id="20" name="Graphic 19">
            <a:extLst>
              <a:ext uri="{FF2B5EF4-FFF2-40B4-BE49-F238E27FC236}">
                <a16:creationId xmlns:a16="http://schemas.microsoft.com/office/drawing/2014/main" id="{CEC421D6-B0AE-96EE-D142-AF67132030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98979" y="5350286"/>
            <a:ext cx="1502229" cy="1502229"/>
          </a:xfrm>
          <a:prstGeom prst="rect">
            <a:avLst/>
          </a:prstGeom>
        </p:spPr>
      </p:pic>
    </p:spTree>
    <p:extLst>
      <p:ext uri="{BB962C8B-B14F-4D97-AF65-F5344CB8AC3E}">
        <p14:creationId xmlns:p14="http://schemas.microsoft.com/office/powerpoint/2010/main" val="224787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35730" y="148203"/>
            <a:ext cx="8171060" cy="1325880"/>
          </a:xfrm>
        </p:spPr>
        <p:txBody>
          <a:bodyPr>
            <a:normAutofit/>
          </a:bodyPr>
          <a:lstStyle/>
          <a:p>
            <a:r>
              <a:rPr lang="pl-PL" dirty="0"/>
              <a:t>MODERN MODULE BOUNDLERS – WHY </a:t>
            </a:r>
            <a:r>
              <a:rPr lang="pl-PL" dirty="0" err="1"/>
              <a:t>WEBPACk</a:t>
            </a:r>
            <a:r>
              <a:rPr lang="pl-PL" dirty="0"/>
              <a:t>?</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214311" y="1395501"/>
            <a:ext cx="7647153" cy="3840480"/>
          </a:xfrm>
        </p:spPr>
        <p:txBody>
          <a:bodyPr vert="horz" lIns="91440" tIns="45720" rIns="91440" bIns="45720" rtlCol="0" anchor="t">
            <a:normAutofit/>
          </a:bodyPr>
          <a:lstStyle/>
          <a:p>
            <a:r>
              <a:rPr lang="pl-PL" u="sng" noProof="1"/>
              <a:t>Webpack</a:t>
            </a:r>
            <a:r>
              <a:rPr lang="pl-PL" noProof="1"/>
              <a:t> is stabilized technology with the largest plugins and presets base. We also can define each loader which makes webpack highly customizable.</a:t>
            </a:r>
          </a:p>
          <a:p>
            <a:r>
              <a:rPr lang="pl-PL" noProof="1"/>
              <a:t>Other benfits:</a:t>
            </a:r>
          </a:p>
          <a:p>
            <a:pPr marL="285750" indent="-285750">
              <a:buFont typeface="Arial" panose="020B0604020202020204" pitchFamily="34" charset="0"/>
              <a:buChar char="•"/>
            </a:pPr>
            <a:r>
              <a:rPr lang="pl-PL" noProof="1"/>
              <a:t>Compatibility with almost all JS libs</a:t>
            </a:r>
          </a:p>
          <a:p>
            <a:pPr marL="285750" indent="-285750">
              <a:buFont typeface="Arial" panose="020B0604020202020204" pitchFamily="34" charset="0"/>
              <a:buChar char="•"/>
            </a:pPr>
            <a:r>
              <a:rPr lang="pl-PL" noProof="1"/>
              <a:t>Webpack handles circular dependencies well.</a:t>
            </a:r>
          </a:p>
          <a:p>
            <a:pPr marL="285750" indent="-285750">
              <a:buFont typeface="Arial" panose="020B0604020202020204" pitchFamily="34" charset="0"/>
              <a:buChar char="•"/>
            </a:pPr>
            <a:r>
              <a:rPr lang="pl-PL" noProof="1"/>
              <a:t>Advanced configuration is easier to achieve.</a:t>
            </a:r>
          </a:p>
          <a:p>
            <a:pPr marL="285750" indent="-285750">
              <a:buFont typeface="Arial" panose="020B0604020202020204" pitchFamily="34" charset="0"/>
              <a:buChar char="•"/>
            </a:pPr>
            <a:endParaRPr lang="pl-PL" noProof="1"/>
          </a:p>
          <a:p>
            <a:endParaRPr lang="pl-PL" noProof="1"/>
          </a:p>
        </p:txBody>
      </p:sp>
      <p:pic>
        <p:nvPicPr>
          <p:cNvPr id="4" name="Picture 2" descr="webpack">
            <a:extLst>
              <a:ext uri="{FF2B5EF4-FFF2-40B4-BE49-F238E27FC236}">
                <a16:creationId xmlns:a16="http://schemas.microsoft.com/office/drawing/2014/main" id="{AB7227DF-352F-0840-0459-1D9B085FC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197" y="231569"/>
            <a:ext cx="2206894" cy="220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043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35731" y="148203"/>
            <a:ext cx="6800850" cy="1325880"/>
          </a:xfrm>
        </p:spPr>
        <p:txBody>
          <a:bodyPr>
            <a:normAutofit fontScale="90000"/>
          </a:bodyPr>
          <a:lstStyle/>
          <a:p>
            <a:r>
              <a:rPr lang="pl-PL" dirty="0"/>
              <a:t>MODERN MODULE BOUNDLERS – WHY </a:t>
            </a:r>
            <a:r>
              <a:rPr lang="pl-PL" dirty="0" err="1"/>
              <a:t>turbopack</a:t>
            </a:r>
            <a:r>
              <a:rPr lang="pl-PL" dirty="0"/>
              <a:t>?</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250030" y="1895563"/>
            <a:ext cx="6800850" cy="3840480"/>
          </a:xfrm>
        </p:spPr>
        <p:txBody>
          <a:bodyPr vert="horz" lIns="91440" tIns="45720" rIns="91440" bIns="45720" rtlCol="0" anchor="t">
            <a:normAutofit/>
          </a:bodyPr>
          <a:lstStyle/>
          <a:p>
            <a:r>
              <a:rPr lang="pl-PL" noProof="1"/>
              <a:t>I do </a:t>
            </a:r>
            <a:r>
              <a:rPr lang="pl-PL" noProof="1">
                <a:solidFill>
                  <a:srgbClr val="C00000"/>
                </a:solidFill>
              </a:rPr>
              <a:t>not</a:t>
            </a:r>
            <a:r>
              <a:rPr lang="pl-PL" noProof="1"/>
              <a:t> recommend switching to </a:t>
            </a:r>
            <a:r>
              <a:rPr lang="pl-PL" u="sng" noProof="1"/>
              <a:t>turbopack</a:t>
            </a:r>
            <a:r>
              <a:rPr lang="pl-PL" noProof="1"/>
              <a:t> for now, but it can be choosen because of speed for now only. I added it only as a funfact.</a:t>
            </a:r>
          </a:p>
          <a:p>
            <a:endParaRPr lang="pl-PL" noProof="1"/>
          </a:p>
          <a:p>
            <a:r>
              <a:rPr lang="pl-PL" noProof="1"/>
              <a:t>You can try performance tests by yourself using cargo instruments profiler</a:t>
            </a:r>
            <a:r>
              <a:rPr lang="pl-PL" dirty="0"/>
              <a:t>.</a:t>
            </a:r>
            <a:endParaRPr lang="pl-PL" noProof="1"/>
          </a:p>
          <a:p>
            <a:pPr marL="285750" indent="-285750">
              <a:buFont typeface="Arial" panose="020B0604020202020204" pitchFamily="34" charset="0"/>
              <a:buChar char="•"/>
            </a:pPr>
            <a:endParaRPr lang="pl-PL" noProof="1"/>
          </a:p>
          <a:p>
            <a:pPr marL="285750" indent="-285750">
              <a:buFont typeface="Arial" panose="020B0604020202020204" pitchFamily="34" charset="0"/>
              <a:buChar char="•"/>
            </a:pPr>
            <a:endParaRPr lang="pl-PL" noProof="1"/>
          </a:p>
          <a:p>
            <a:endParaRPr lang="pl-PL" noProof="1"/>
          </a:p>
        </p:txBody>
      </p:sp>
      <p:sp>
        <p:nvSpPr>
          <p:cNvPr id="6" name="Slide Number Placeholder 5">
            <a:extLst>
              <a:ext uri="{FF2B5EF4-FFF2-40B4-BE49-F238E27FC236}">
                <a16:creationId xmlns:a16="http://schemas.microsoft.com/office/drawing/2014/main" id="{6AB5FBE9-888B-4FE5-8AC6-FB80C5520650}"/>
              </a:ext>
            </a:extLst>
          </p:cNvPr>
          <p:cNvSpPr>
            <a:spLocks noGrp="1"/>
          </p:cNvSpPr>
          <p:nvPr>
            <p:ph type="sldNum" sz="quarter" idx="12"/>
          </p:nvPr>
        </p:nvSpPr>
        <p:spPr>
          <a:xfrm>
            <a:off x="11274091" y="6355080"/>
            <a:ext cx="457200" cy="365125"/>
          </a:xfrm>
        </p:spPr>
        <p:txBody>
          <a:bodyPr/>
          <a:lstStyle/>
          <a:p>
            <a:fld id="{B5CEABB6-07DC-46E8-9B57-56EC44A396E5}" type="slidenum">
              <a:rPr lang="en-US" smtClean="0"/>
              <a:pPr/>
              <a:t>23</a:t>
            </a:fld>
            <a:endParaRPr lang="en-US" dirty="0"/>
          </a:p>
        </p:txBody>
      </p:sp>
      <p:sp>
        <p:nvSpPr>
          <p:cNvPr id="4" name="TextBox 3">
            <a:extLst>
              <a:ext uri="{FF2B5EF4-FFF2-40B4-BE49-F238E27FC236}">
                <a16:creationId xmlns:a16="http://schemas.microsoft.com/office/drawing/2014/main" id="{32DA0B5E-D81D-61F6-0587-A318C426AE53}"/>
              </a:ext>
            </a:extLst>
          </p:cNvPr>
          <p:cNvSpPr txBox="1"/>
          <p:nvPr/>
        </p:nvSpPr>
        <p:spPr>
          <a:xfrm>
            <a:off x="64294" y="6157523"/>
            <a:ext cx="2371418" cy="646331"/>
          </a:xfrm>
          <a:prstGeom prst="rect">
            <a:avLst/>
          </a:prstGeom>
          <a:noFill/>
        </p:spPr>
        <p:txBody>
          <a:bodyPr wrap="none" rtlCol="0">
            <a:spAutoFit/>
          </a:bodyPr>
          <a:lstStyle/>
          <a:p>
            <a:r>
              <a:rPr lang="pl-PL" dirty="0">
                <a:solidFill>
                  <a:schemeClr val="bg1"/>
                </a:solidFill>
              </a:rPr>
              <a:t>Read </a:t>
            </a:r>
            <a:r>
              <a:rPr lang="pl-PL" dirty="0" err="1">
                <a:solidFill>
                  <a:schemeClr val="bg1"/>
                </a:solidFill>
              </a:rPr>
              <a:t>more</a:t>
            </a:r>
            <a:r>
              <a:rPr lang="pl-PL" dirty="0">
                <a:solidFill>
                  <a:schemeClr val="bg1"/>
                </a:solidFill>
              </a:rPr>
              <a:t>: </a:t>
            </a:r>
          </a:p>
          <a:p>
            <a:r>
              <a:rPr lang="en-GB" dirty="0">
                <a:solidFill>
                  <a:schemeClr val="bg1"/>
                </a:solidFill>
                <a:hlinkClick r:id="rId2">
                  <a:extLst>
                    <a:ext uri="{A12FA001-AC4F-418D-AE19-62706E023703}">
                      <ahyp:hlinkClr xmlns:ahyp="http://schemas.microsoft.com/office/drawing/2018/hyperlinkcolor" val="tx"/>
                    </a:ext>
                  </a:extLst>
                </a:hlinkClick>
              </a:rPr>
              <a:t>Profiling – </a:t>
            </a:r>
            <a:r>
              <a:rPr lang="en-GB" dirty="0" err="1">
                <a:solidFill>
                  <a:schemeClr val="bg1"/>
                </a:solidFill>
                <a:hlinkClick r:id="rId2">
                  <a:extLst>
                    <a:ext uri="{A12FA001-AC4F-418D-AE19-62706E023703}">
                      <ahyp:hlinkClr xmlns:ahyp="http://schemas.microsoft.com/office/drawing/2018/hyperlinkcolor" val="tx"/>
                    </a:ext>
                  </a:extLst>
                </a:hlinkClick>
              </a:rPr>
              <a:t>Turbopack</a:t>
            </a:r>
            <a:endParaRPr lang="en-GB" dirty="0">
              <a:solidFill>
                <a:schemeClr val="bg1"/>
              </a:solidFill>
            </a:endParaRPr>
          </a:p>
        </p:txBody>
      </p:sp>
      <p:pic>
        <p:nvPicPr>
          <p:cNvPr id="7" name="Picture 6">
            <a:extLst>
              <a:ext uri="{FF2B5EF4-FFF2-40B4-BE49-F238E27FC236}">
                <a16:creationId xmlns:a16="http://schemas.microsoft.com/office/drawing/2014/main" id="{65166516-2A01-1651-0E62-111B25DCBB62}"/>
              </a:ext>
            </a:extLst>
          </p:cNvPr>
          <p:cNvPicPr>
            <a:picLocks noChangeAspect="1"/>
          </p:cNvPicPr>
          <p:nvPr/>
        </p:nvPicPr>
        <p:blipFill>
          <a:blip r:embed="rId3"/>
          <a:stretch>
            <a:fillRect/>
          </a:stretch>
        </p:blipFill>
        <p:spPr>
          <a:xfrm>
            <a:off x="8612899" y="291078"/>
            <a:ext cx="3181514" cy="692186"/>
          </a:xfrm>
          <a:prstGeom prst="rect">
            <a:avLst/>
          </a:prstGeom>
        </p:spPr>
      </p:pic>
      <p:pic>
        <p:nvPicPr>
          <p:cNvPr id="3074" name="Picture 2" descr="Introducing Turbopack: Rust-based successor to Webpack – Vercel">
            <a:extLst>
              <a:ext uri="{FF2B5EF4-FFF2-40B4-BE49-F238E27FC236}">
                <a16:creationId xmlns:a16="http://schemas.microsoft.com/office/drawing/2014/main" id="{A23EC888-F702-9AF0-A9D2-4C4747579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995" y="3610737"/>
            <a:ext cx="9072563" cy="319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7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35731" y="148202"/>
            <a:ext cx="6800850" cy="1687741"/>
          </a:xfrm>
        </p:spPr>
        <p:txBody>
          <a:bodyPr>
            <a:normAutofit fontScale="90000"/>
          </a:bodyPr>
          <a:lstStyle/>
          <a:p>
            <a:r>
              <a:rPr lang="pl-PL" dirty="0"/>
              <a:t>MODERN MODULE BOUNDLERS – WEBPACK AND VITE</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250030" y="1895563"/>
            <a:ext cx="6800850" cy="1162333"/>
          </a:xfrm>
        </p:spPr>
        <p:txBody>
          <a:bodyPr vert="horz" lIns="91440" tIns="45720" rIns="91440" bIns="45720" rtlCol="0" anchor="t">
            <a:normAutofit/>
          </a:bodyPr>
          <a:lstStyle/>
          <a:p>
            <a:r>
              <a:rPr lang="pl-PL" sz="2400" noProof="1"/>
              <a:t>Use case: Aliases can be usefull when your project</a:t>
            </a:r>
          </a:p>
          <a:p>
            <a:r>
              <a:rPr lang="pl-PL" sz="2400" noProof="1"/>
              <a:t>has complex directories structure.</a:t>
            </a:r>
          </a:p>
        </p:txBody>
      </p:sp>
      <p:pic>
        <p:nvPicPr>
          <p:cNvPr id="10" name="Picture 9" descr="Text&#10;&#10;Description automatically generated">
            <a:extLst>
              <a:ext uri="{FF2B5EF4-FFF2-40B4-BE49-F238E27FC236}">
                <a16:creationId xmlns:a16="http://schemas.microsoft.com/office/drawing/2014/main" id="{379464C4-4C41-ACA8-CC37-46891B7D7B86}"/>
              </a:ext>
            </a:extLst>
          </p:cNvPr>
          <p:cNvPicPr>
            <a:picLocks noChangeAspect="1"/>
          </p:cNvPicPr>
          <p:nvPr/>
        </p:nvPicPr>
        <p:blipFill>
          <a:blip r:embed="rId2"/>
          <a:stretch>
            <a:fillRect/>
          </a:stretch>
        </p:blipFill>
        <p:spPr>
          <a:xfrm>
            <a:off x="89620" y="3725260"/>
            <a:ext cx="5729288" cy="2805212"/>
          </a:xfrm>
          <a:prstGeom prst="rect">
            <a:avLst/>
          </a:prstGeom>
        </p:spPr>
      </p:pic>
      <p:pic>
        <p:nvPicPr>
          <p:cNvPr id="14" name="Picture 13" descr="Text&#10;&#10;Description automatically generated">
            <a:extLst>
              <a:ext uri="{FF2B5EF4-FFF2-40B4-BE49-F238E27FC236}">
                <a16:creationId xmlns:a16="http://schemas.microsoft.com/office/drawing/2014/main" id="{23FD47F1-8C36-79C5-6966-6B0A743C5E58}"/>
              </a:ext>
            </a:extLst>
          </p:cNvPr>
          <p:cNvPicPr>
            <a:picLocks noChangeAspect="1"/>
          </p:cNvPicPr>
          <p:nvPr/>
        </p:nvPicPr>
        <p:blipFill>
          <a:blip r:embed="rId3"/>
          <a:stretch>
            <a:fillRect/>
          </a:stretch>
        </p:blipFill>
        <p:spPr>
          <a:xfrm>
            <a:off x="6425061" y="3704196"/>
            <a:ext cx="5405577" cy="3028426"/>
          </a:xfrm>
          <a:prstGeom prst="rect">
            <a:avLst/>
          </a:prstGeom>
        </p:spPr>
      </p:pic>
    </p:spTree>
    <p:extLst>
      <p:ext uri="{BB962C8B-B14F-4D97-AF65-F5344CB8AC3E}">
        <p14:creationId xmlns:p14="http://schemas.microsoft.com/office/powerpoint/2010/main" val="106094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35731" y="148202"/>
            <a:ext cx="6800850" cy="1687741"/>
          </a:xfrm>
        </p:spPr>
        <p:txBody>
          <a:bodyPr>
            <a:normAutofit fontScale="90000"/>
          </a:bodyPr>
          <a:lstStyle/>
          <a:p>
            <a:r>
              <a:rPr lang="pl-PL" dirty="0"/>
              <a:t>MODERN MODULE BOUNDLERS – WEBPACK AND VITE</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250030" y="1895562"/>
            <a:ext cx="5609594" cy="2405849"/>
          </a:xfrm>
        </p:spPr>
        <p:txBody>
          <a:bodyPr vert="horz" lIns="91440" tIns="45720" rIns="91440" bIns="45720" rtlCol="0" anchor="t">
            <a:noAutofit/>
          </a:bodyPr>
          <a:lstStyle/>
          <a:p>
            <a:r>
              <a:rPr lang="pl-PL" sz="2400" noProof="1"/>
              <a:t>Use case: Bind your external service with endpoint and query params.</a:t>
            </a:r>
          </a:p>
        </p:txBody>
      </p:sp>
      <p:pic>
        <p:nvPicPr>
          <p:cNvPr id="5" name="Picture 4" descr="A screen shot of a computer&#10;&#10;Description automatically generated with low confidence">
            <a:extLst>
              <a:ext uri="{FF2B5EF4-FFF2-40B4-BE49-F238E27FC236}">
                <a16:creationId xmlns:a16="http://schemas.microsoft.com/office/drawing/2014/main" id="{942D069C-B6FA-C969-934C-8A818F6764EC}"/>
              </a:ext>
            </a:extLst>
          </p:cNvPr>
          <p:cNvPicPr>
            <a:picLocks noChangeAspect="1"/>
          </p:cNvPicPr>
          <p:nvPr/>
        </p:nvPicPr>
        <p:blipFill>
          <a:blip r:embed="rId2"/>
          <a:stretch>
            <a:fillRect/>
          </a:stretch>
        </p:blipFill>
        <p:spPr>
          <a:xfrm>
            <a:off x="421360" y="3173255"/>
            <a:ext cx="4107743" cy="2931736"/>
          </a:xfrm>
          <a:prstGeom prst="rect">
            <a:avLst/>
          </a:prstGeom>
        </p:spPr>
      </p:pic>
      <p:pic>
        <p:nvPicPr>
          <p:cNvPr id="7" name="Picture 6" descr="Text&#10;&#10;Description automatically generated">
            <a:extLst>
              <a:ext uri="{FF2B5EF4-FFF2-40B4-BE49-F238E27FC236}">
                <a16:creationId xmlns:a16="http://schemas.microsoft.com/office/drawing/2014/main" id="{CFFE3519-E01A-59EF-427E-AB82663C2165}"/>
              </a:ext>
            </a:extLst>
          </p:cNvPr>
          <p:cNvPicPr>
            <a:picLocks noChangeAspect="1"/>
          </p:cNvPicPr>
          <p:nvPr/>
        </p:nvPicPr>
        <p:blipFill>
          <a:blip r:embed="rId3"/>
          <a:stretch>
            <a:fillRect/>
          </a:stretch>
        </p:blipFill>
        <p:spPr>
          <a:xfrm>
            <a:off x="4996452" y="3173255"/>
            <a:ext cx="4051243" cy="3087790"/>
          </a:xfrm>
          <a:prstGeom prst="rect">
            <a:avLst/>
          </a:prstGeom>
        </p:spPr>
      </p:pic>
    </p:spTree>
    <p:extLst>
      <p:ext uri="{BB962C8B-B14F-4D97-AF65-F5344CB8AC3E}">
        <p14:creationId xmlns:p14="http://schemas.microsoft.com/office/powerpoint/2010/main" val="1149322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35731" y="148202"/>
            <a:ext cx="6800850" cy="1687741"/>
          </a:xfrm>
        </p:spPr>
        <p:txBody>
          <a:bodyPr>
            <a:normAutofit fontScale="90000"/>
          </a:bodyPr>
          <a:lstStyle/>
          <a:p>
            <a:r>
              <a:rPr lang="pl-PL" dirty="0"/>
              <a:t>MODERN MODULE BOUNDLERS – WEBPACK AND VITE</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250030" y="1895562"/>
            <a:ext cx="6800850" cy="4570551"/>
          </a:xfrm>
        </p:spPr>
        <p:txBody>
          <a:bodyPr vert="horz" lIns="91440" tIns="45720" rIns="91440" bIns="45720" rtlCol="0" anchor="t">
            <a:normAutofit/>
          </a:bodyPr>
          <a:lstStyle/>
          <a:p>
            <a:r>
              <a:rPr lang="pl-PL" sz="2400" noProof="1"/>
              <a:t>Use case: Sometimes you need to define multiple file</a:t>
            </a:r>
          </a:p>
          <a:p>
            <a:r>
              <a:rPr lang="pl-PL" sz="2400" noProof="1"/>
              <a:t>for big libraries with various submodules.</a:t>
            </a:r>
          </a:p>
        </p:txBody>
      </p:sp>
      <p:pic>
        <p:nvPicPr>
          <p:cNvPr id="5" name="Picture 4" descr="Text&#10;&#10;Description automatically generated">
            <a:extLst>
              <a:ext uri="{FF2B5EF4-FFF2-40B4-BE49-F238E27FC236}">
                <a16:creationId xmlns:a16="http://schemas.microsoft.com/office/drawing/2014/main" id="{75338C65-F0AC-6D0D-04CF-C62E3F96BEB4}"/>
              </a:ext>
            </a:extLst>
          </p:cNvPr>
          <p:cNvPicPr>
            <a:picLocks noChangeAspect="1"/>
          </p:cNvPicPr>
          <p:nvPr/>
        </p:nvPicPr>
        <p:blipFill>
          <a:blip r:embed="rId2"/>
          <a:stretch>
            <a:fillRect/>
          </a:stretch>
        </p:blipFill>
        <p:spPr>
          <a:xfrm>
            <a:off x="6596374" y="3697233"/>
            <a:ext cx="4128990" cy="2654917"/>
          </a:xfrm>
          <a:prstGeom prst="rect">
            <a:avLst/>
          </a:prstGeom>
        </p:spPr>
      </p:pic>
      <p:pic>
        <p:nvPicPr>
          <p:cNvPr id="7" name="Picture 6" descr="Text&#10;&#10;Description automatically generated">
            <a:extLst>
              <a:ext uri="{FF2B5EF4-FFF2-40B4-BE49-F238E27FC236}">
                <a16:creationId xmlns:a16="http://schemas.microsoft.com/office/drawing/2014/main" id="{4D110B75-E709-C0D0-B63C-60465AA94D40}"/>
              </a:ext>
            </a:extLst>
          </p:cNvPr>
          <p:cNvPicPr>
            <a:picLocks noChangeAspect="1"/>
          </p:cNvPicPr>
          <p:nvPr/>
        </p:nvPicPr>
        <p:blipFill>
          <a:blip r:embed="rId3"/>
          <a:stretch>
            <a:fillRect/>
          </a:stretch>
        </p:blipFill>
        <p:spPr>
          <a:xfrm>
            <a:off x="348342" y="3637840"/>
            <a:ext cx="5924378" cy="2887892"/>
          </a:xfrm>
          <a:prstGeom prst="rect">
            <a:avLst/>
          </a:prstGeom>
        </p:spPr>
      </p:pic>
    </p:spTree>
    <p:extLst>
      <p:ext uri="{BB962C8B-B14F-4D97-AF65-F5344CB8AC3E}">
        <p14:creationId xmlns:p14="http://schemas.microsoft.com/office/powerpoint/2010/main" val="1395765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35731" y="148202"/>
            <a:ext cx="6800850" cy="1687741"/>
          </a:xfrm>
        </p:spPr>
        <p:txBody>
          <a:bodyPr>
            <a:normAutofit fontScale="90000"/>
          </a:bodyPr>
          <a:lstStyle/>
          <a:p>
            <a:r>
              <a:rPr lang="pl-PL" dirty="0"/>
              <a:t>MODERN MODULE BOUNDLERS – WEBPACK AND VITE </a:t>
            </a:r>
            <a:r>
              <a:rPr lang="pl-PL" dirty="0" err="1"/>
              <a:t>integration</a:t>
            </a:r>
            <a:endParaRPr lang="en-US" dirty="0"/>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3"/>
          </p:nvPr>
        </p:nvSpPr>
        <p:spPr>
          <a:xfrm>
            <a:off x="333157" y="2088777"/>
            <a:ext cx="4476349" cy="2340719"/>
          </a:xfrm>
        </p:spPr>
        <p:txBody>
          <a:bodyPr vert="horz" lIns="91440" tIns="45720" rIns="91440" bIns="45720" rtlCol="0" anchor="t">
            <a:normAutofit/>
          </a:bodyPr>
          <a:lstStyle/>
          <a:p>
            <a:pPr marL="342900" indent="-342900">
              <a:buFont typeface="Arial" panose="020B0604020202020204" pitchFamily="34" charset="0"/>
              <a:buChar char="•"/>
            </a:pPr>
            <a:r>
              <a:rPr lang="pl-PL" sz="2400" noProof="1"/>
              <a:t>Symfony Webpack Encore (Webpack)</a:t>
            </a:r>
          </a:p>
          <a:p>
            <a:pPr marL="342900" indent="-342900">
              <a:buFont typeface="Arial" panose="020B0604020202020204" pitchFamily="34" charset="0"/>
              <a:buChar char="•"/>
            </a:pPr>
            <a:r>
              <a:rPr lang="pl-PL" sz="2400" noProof="1"/>
              <a:t>Laravel Mix (Webpack)</a:t>
            </a:r>
          </a:p>
          <a:p>
            <a:pPr marL="342900" indent="-342900">
              <a:buFont typeface="Arial" panose="020B0604020202020204" pitchFamily="34" charset="0"/>
              <a:buChar char="•"/>
            </a:pPr>
            <a:r>
              <a:rPr lang="pl-PL" sz="2400" noProof="1"/>
              <a:t>Laravel Assets (Vite)</a:t>
            </a:r>
          </a:p>
        </p:txBody>
      </p:sp>
      <p:sp>
        <p:nvSpPr>
          <p:cNvPr id="4" name="TextBox 3">
            <a:extLst>
              <a:ext uri="{FF2B5EF4-FFF2-40B4-BE49-F238E27FC236}">
                <a16:creationId xmlns:a16="http://schemas.microsoft.com/office/drawing/2014/main" id="{ABA13057-7CB4-AA87-347C-DBE46F2E20B5}"/>
              </a:ext>
            </a:extLst>
          </p:cNvPr>
          <p:cNvSpPr txBox="1"/>
          <p:nvPr/>
        </p:nvSpPr>
        <p:spPr>
          <a:xfrm>
            <a:off x="71252" y="6406738"/>
            <a:ext cx="4173963" cy="369332"/>
          </a:xfrm>
          <a:prstGeom prst="rect">
            <a:avLst/>
          </a:prstGeom>
          <a:noFill/>
        </p:spPr>
        <p:txBody>
          <a:bodyPr wrap="none" rtlCol="0">
            <a:spAutoFit/>
          </a:bodyPr>
          <a:lstStyle/>
          <a:p>
            <a:r>
              <a:rPr lang="pl-PL" dirty="0" err="1">
                <a:solidFill>
                  <a:schemeClr val="bg1"/>
                </a:solidFill>
              </a:rPr>
              <a:t>Symfony</a:t>
            </a:r>
            <a:r>
              <a:rPr lang="pl-PL" dirty="0">
                <a:solidFill>
                  <a:schemeClr val="bg1"/>
                </a:solidFill>
              </a:rPr>
              <a:t> </a:t>
            </a:r>
            <a:r>
              <a:rPr lang="pl-PL" dirty="0" err="1">
                <a:solidFill>
                  <a:schemeClr val="bg1"/>
                </a:solidFill>
              </a:rPr>
              <a:t>recommends</a:t>
            </a:r>
            <a:r>
              <a:rPr lang="pl-PL" dirty="0">
                <a:solidFill>
                  <a:schemeClr val="bg1"/>
                </a:solidFill>
              </a:rPr>
              <a:t> </a:t>
            </a:r>
            <a:r>
              <a:rPr lang="pl-PL" dirty="0" err="1">
                <a:solidFill>
                  <a:schemeClr val="bg1"/>
                </a:solidFill>
              </a:rPr>
              <a:t>using</a:t>
            </a:r>
            <a:r>
              <a:rPr lang="pl-PL" dirty="0">
                <a:solidFill>
                  <a:schemeClr val="bg1"/>
                </a:solidFill>
              </a:rPr>
              <a:t> </a:t>
            </a:r>
            <a:r>
              <a:rPr lang="pl-PL" dirty="0" err="1">
                <a:solidFill>
                  <a:schemeClr val="bg1"/>
                </a:solidFill>
              </a:rPr>
              <a:t>webpack</a:t>
            </a:r>
            <a:endParaRPr lang="en-GB" dirty="0">
              <a:solidFill>
                <a:schemeClr val="bg1"/>
              </a:solidFill>
            </a:endParaRPr>
          </a:p>
        </p:txBody>
      </p:sp>
    </p:spTree>
    <p:extLst>
      <p:ext uri="{BB962C8B-B14F-4D97-AF65-F5344CB8AC3E}">
        <p14:creationId xmlns:p14="http://schemas.microsoft.com/office/powerpoint/2010/main" val="330420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0770-A36E-4500-AA2E-F3DE8416AD1E}"/>
              </a:ext>
            </a:extLst>
          </p:cNvPr>
          <p:cNvSpPr>
            <a:spLocks noGrp="1"/>
          </p:cNvSpPr>
          <p:nvPr>
            <p:ph type="title"/>
          </p:nvPr>
        </p:nvSpPr>
        <p:spPr>
          <a:xfrm>
            <a:off x="298410" y="187874"/>
            <a:ext cx="10515600" cy="1325563"/>
          </a:xfrm>
        </p:spPr>
        <p:txBody>
          <a:bodyPr>
            <a:normAutofit/>
          </a:bodyPr>
          <a:lstStyle/>
          <a:p>
            <a:r>
              <a:rPr lang="pl-PL" dirty="0" err="1"/>
              <a:t>fact</a:t>
            </a:r>
            <a:r>
              <a:rPr lang="pl-PL" dirty="0"/>
              <a:t> #2 - BABEL</a:t>
            </a:r>
            <a:endParaRPr lang="en-ZA" dirty="0"/>
          </a:p>
        </p:txBody>
      </p:sp>
      <p:sp>
        <p:nvSpPr>
          <p:cNvPr id="4" name="Content Placeholder 3">
            <a:extLst>
              <a:ext uri="{FF2B5EF4-FFF2-40B4-BE49-F238E27FC236}">
                <a16:creationId xmlns:a16="http://schemas.microsoft.com/office/drawing/2014/main" id="{2B44F358-E2E5-0FC0-9DDB-2B8ABB94759D}"/>
              </a:ext>
            </a:extLst>
          </p:cNvPr>
          <p:cNvSpPr>
            <a:spLocks noGrp="1"/>
          </p:cNvSpPr>
          <p:nvPr>
            <p:ph idx="1"/>
          </p:nvPr>
        </p:nvSpPr>
        <p:spPr>
          <a:xfrm>
            <a:off x="556737" y="1075531"/>
            <a:ext cx="10515600" cy="4351338"/>
          </a:xfrm>
        </p:spPr>
        <p:txBody>
          <a:bodyPr>
            <a:normAutofit/>
          </a:bodyPr>
          <a:lstStyle/>
          <a:p>
            <a:r>
              <a:rPr lang="pl-PL" sz="2400" dirty="0" err="1"/>
              <a:t>You</a:t>
            </a:r>
            <a:r>
              <a:rPr lang="pl-PL" sz="2400" dirty="0"/>
              <a:t> </a:t>
            </a:r>
            <a:r>
              <a:rPr lang="pl-PL" sz="2400" dirty="0" err="1"/>
              <a:t>propably</a:t>
            </a:r>
            <a:r>
              <a:rPr lang="pl-PL" sz="2400" dirty="0"/>
              <a:t> </a:t>
            </a:r>
            <a:r>
              <a:rPr lang="pl-PL" sz="2400" dirty="0" err="1"/>
              <a:t>recognise</a:t>
            </a:r>
            <a:r>
              <a:rPr lang="pl-PL" sz="2400" dirty="0"/>
              <a:t> </a:t>
            </a:r>
            <a:r>
              <a:rPr lang="pl-PL" sz="2400" dirty="0" err="1"/>
              <a:t>this</a:t>
            </a:r>
            <a:r>
              <a:rPr lang="pl-PL" sz="2400" dirty="0"/>
              <a:t> </a:t>
            </a:r>
            <a:r>
              <a:rPr lang="pl-PL" sz="2400" dirty="0" err="1"/>
              <a:t>name</a:t>
            </a:r>
            <a:r>
              <a:rPr lang="pl-PL" sz="2400" dirty="0"/>
              <a:t> as </a:t>
            </a:r>
            <a:r>
              <a:rPr lang="pl-PL" sz="2400" b="1" i="1" dirty="0" err="1"/>
              <a:t>tower</a:t>
            </a:r>
            <a:r>
              <a:rPr lang="pl-PL" sz="2400" b="1" i="1" dirty="0"/>
              <a:t> of </a:t>
            </a:r>
            <a:r>
              <a:rPr lang="pl-PL" sz="2400" b="1" i="1" dirty="0" err="1"/>
              <a:t>babel</a:t>
            </a:r>
            <a:r>
              <a:rPr lang="pl-PL" sz="2400" dirty="0"/>
              <a:t>, </a:t>
            </a:r>
            <a:r>
              <a:rPr lang="pl-PL" sz="2400" dirty="0" err="1"/>
              <a:t>its</a:t>
            </a:r>
            <a:r>
              <a:rPr lang="pl-PL" sz="2400" dirty="0"/>
              <a:t> </a:t>
            </a:r>
            <a:r>
              <a:rPr lang="pl-PL" sz="2400" dirty="0" err="1"/>
              <a:t>kinda</a:t>
            </a:r>
            <a:r>
              <a:rPr lang="pl-PL" sz="2400" dirty="0"/>
              <a:t> </a:t>
            </a:r>
            <a:r>
              <a:rPr lang="pl-PL" sz="2400" dirty="0" err="1"/>
              <a:t>reference</a:t>
            </a:r>
            <a:r>
              <a:rPr lang="pl-PL" sz="2400" dirty="0"/>
              <a:t> </a:t>
            </a:r>
            <a:r>
              <a:rPr lang="pl-PL" sz="2400" dirty="0" err="1"/>
              <a:t>because</a:t>
            </a:r>
            <a:r>
              <a:rPr lang="pl-PL" sz="2400" dirty="0"/>
              <a:t> </a:t>
            </a:r>
            <a:r>
              <a:rPr lang="pl-PL" sz="2400" dirty="0" err="1"/>
              <a:t>babel</a:t>
            </a:r>
            <a:r>
              <a:rPr lang="pl-PL" sz="2400" dirty="0"/>
              <a:t> </a:t>
            </a:r>
            <a:r>
              <a:rPr lang="pl-PL" sz="2400" dirty="0" err="1"/>
              <a:t>is</a:t>
            </a:r>
            <a:r>
              <a:rPr lang="pl-PL" sz="2400" dirty="0"/>
              <a:t> a module </a:t>
            </a:r>
            <a:r>
              <a:rPr lang="pl-PL" sz="2400" dirty="0" err="1"/>
              <a:t>loader</a:t>
            </a:r>
            <a:r>
              <a:rPr lang="pl-PL" sz="2400" dirty="0"/>
              <a:t> </a:t>
            </a:r>
            <a:r>
              <a:rPr lang="pl-PL" sz="2400" dirty="0" err="1"/>
              <a:t>which</a:t>
            </a:r>
            <a:r>
              <a:rPr lang="pl-PL" sz="2400" dirty="0"/>
              <a:t> </a:t>
            </a:r>
            <a:r>
              <a:rPr lang="pl-PL" sz="2400" dirty="0" err="1"/>
              <a:t>can</a:t>
            </a:r>
            <a:r>
              <a:rPr lang="pl-PL" sz="2400" dirty="0"/>
              <a:t> be </a:t>
            </a:r>
            <a:r>
              <a:rPr lang="pl-PL" sz="2400" dirty="0" err="1"/>
              <a:t>used</a:t>
            </a:r>
            <a:r>
              <a:rPr lang="pl-PL" sz="2400" dirty="0"/>
              <a:t> for </a:t>
            </a:r>
            <a:r>
              <a:rPr lang="pl-PL" sz="2400" dirty="0" err="1"/>
              <a:t>instance</a:t>
            </a:r>
            <a:r>
              <a:rPr lang="pl-PL" sz="2400" dirty="0"/>
              <a:t> in </a:t>
            </a:r>
            <a:r>
              <a:rPr lang="pl-PL" sz="2400" dirty="0" err="1"/>
              <a:t>webpack</a:t>
            </a:r>
            <a:r>
              <a:rPr lang="pl-PL" sz="2400" dirty="0"/>
              <a:t> to </a:t>
            </a:r>
            <a:r>
              <a:rPr lang="pl-PL" sz="2400" dirty="0" err="1"/>
              <a:t>transpile</a:t>
            </a:r>
            <a:r>
              <a:rPr lang="pl-PL" sz="2400" dirty="0"/>
              <a:t> and </a:t>
            </a:r>
            <a:r>
              <a:rPr lang="pl-PL" sz="2400" dirty="0" err="1"/>
              <a:t>transform</a:t>
            </a:r>
            <a:r>
              <a:rPr lang="pl-PL" sz="2400" dirty="0"/>
              <a:t> </a:t>
            </a:r>
            <a:r>
              <a:rPr lang="pl-PL" sz="2400" dirty="0" err="1"/>
              <a:t>code</a:t>
            </a:r>
            <a:r>
              <a:rPr lang="pl-PL" sz="2400" dirty="0"/>
              <a:t>. </a:t>
            </a:r>
            <a:r>
              <a:rPr lang="pl-PL" sz="2400" dirty="0" err="1"/>
              <a:t>Transformation</a:t>
            </a:r>
            <a:r>
              <a:rPr lang="pl-PL" sz="2400" dirty="0"/>
              <a:t> </a:t>
            </a:r>
            <a:r>
              <a:rPr lang="pl-PL" sz="2400" dirty="0" err="1"/>
              <a:t>can</a:t>
            </a:r>
            <a:r>
              <a:rPr lang="pl-PL" sz="2400" dirty="0"/>
              <a:t> be </a:t>
            </a:r>
            <a:r>
              <a:rPr lang="pl-PL" sz="2400" dirty="0" err="1"/>
              <a:t>especially</a:t>
            </a:r>
            <a:r>
              <a:rPr lang="pl-PL" sz="2400" dirty="0"/>
              <a:t> </a:t>
            </a:r>
            <a:r>
              <a:rPr lang="pl-PL" sz="2400" dirty="0" err="1"/>
              <a:t>useful</a:t>
            </a:r>
            <a:r>
              <a:rPr lang="pl-PL" sz="2400" dirty="0"/>
              <a:t> </a:t>
            </a:r>
            <a:r>
              <a:rPr lang="pl-PL" sz="2400" dirty="0" err="1"/>
              <a:t>when</a:t>
            </a:r>
            <a:r>
              <a:rPr lang="pl-PL" sz="2400" dirty="0"/>
              <a:t> we </a:t>
            </a:r>
            <a:r>
              <a:rPr lang="pl-PL" sz="2400" dirty="0" err="1"/>
              <a:t>need</a:t>
            </a:r>
            <a:r>
              <a:rPr lang="pl-PL" sz="2400" dirty="0"/>
              <a:t> to </a:t>
            </a:r>
            <a:r>
              <a:rPr lang="pl-PL" sz="2400" dirty="0" err="1"/>
              <a:t>substitute</a:t>
            </a:r>
            <a:r>
              <a:rPr lang="pl-PL" sz="2400" dirty="0"/>
              <a:t> </a:t>
            </a:r>
            <a:r>
              <a:rPr lang="pl-PL" sz="2400" dirty="0" err="1"/>
              <a:t>new</a:t>
            </a:r>
            <a:r>
              <a:rPr lang="pl-PL" sz="2400" dirty="0"/>
              <a:t> </a:t>
            </a:r>
            <a:r>
              <a:rPr lang="pl-PL" sz="2400" dirty="0" err="1"/>
              <a:t>features</a:t>
            </a:r>
            <a:r>
              <a:rPr lang="pl-PL" sz="2400" dirty="0"/>
              <a:t> </a:t>
            </a:r>
            <a:r>
              <a:rPr lang="pl-PL" sz="2400" dirty="0" err="1"/>
              <a:t>into</a:t>
            </a:r>
            <a:r>
              <a:rPr lang="pl-PL" sz="2400" dirty="0"/>
              <a:t> </a:t>
            </a:r>
            <a:r>
              <a:rPr lang="pl-PL" sz="2400" dirty="0" err="1"/>
              <a:t>old</a:t>
            </a:r>
            <a:r>
              <a:rPr lang="pl-PL" sz="2400" dirty="0"/>
              <a:t> piece of </a:t>
            </a:r>
            <a:r>
              <a:rPr lang="pl-PL" sz="2400" dirty="0" err="1"/>
              <a:t>code</a:t>
            </a:r>
            <a:r>
              <a:rPr lang="pl-PL" sz="2400" dirty="0"/>
              <a:t>. </a:t>
            </a:r>
            <a:endParaRPr lang="en-GB" sz="2400" dirty="0"/>
          </a:p>
        </p:txBody>
      </p:sp>
      <p:pic>
        <p:nvPicPr>
          <p:cNvPr id="32" name="Picture 31" descr="Logo&#10;&#10;Description automatically generated">
            <a:extLst>
              <a:ext uri="{FF2B5EF4-FFF2-40B4-BE49-F238E27FC236}">
                <a16:creationId xmlns:a16="http://schemas.microsoft.com/office/drawing/2014/main" id="{774D823D-F2D4-BCEE-AB0A-EAB0FA3914B7}"/>
              </a:ext>
            </a:extLst>
          </p:cNvPr>
          <p:cNvPicPr>
            <a:picLocks noChangeAspect="1"/>
          </p:cNvPicPr>
          <p:nvPr/>
        </p:nvPicPr>
        <p:blipFill>
          <a:blip r:embed="rId2"/>
          <a:stretch>
            <a:fillRect/>
          </a:stretch>
        </p:blipFill>
        <p:spPr>
          <a:xfrm>
            <a:off x="1731922" y="2597944"/>
            <a:ext cx="8576509" cy="3892931"/>
          </a:xfrm>
          <a:prstGeom prst="rect">
            <a:avLst/>
          </a:prstGeom>
        </p:spPr>
      </p:pic>
    </p:spTree>
    <p:extLst>
      <p:ext uri="{BB962C8B-B14F-4D97-AF65-F5344CB8AC3E}">
        <p14:creationId xmlns:p14="http://schemas.microsoft.com/office/powerpoint/2010/main" val="16603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850773" y="167335"/>
            <a:ext cx="10363200" cy="1325880"/>
          </a:xfrm>
        </p:spPr>
        <p:txBody>
          <a:bodyPr>
            <a:normAutofit/>
          </a:bodyPr>
          <a:lstStyle/>
          <a:p>
            <a:r>
              <a:rPr lang="pl-PL" dirty="0"/>
              <a:t>MODERN MODULE BOUNDLERS –DEMO</a:t>
            </a:r>
            <a:endParaRPr lang="en-US" dirty="0"/>
          </a:p>
        </p:txBody>
      </p:sp>
      <p:pic>
        <p:nvPicPr>
          <p:cNvPr id="25" name="Picture Placeholder 24" descr="A picture containing text, monitor, screen, indoor&#10;&#10;Description automatically generated">
            <a:extLst>
              <a:ext uri="{FF2B5EF4-FFF2-40B4-BE49-F238E27FC236}">
                <a16:creationId xmlns:a16="http://schemas.microsoft.com/office/drawing/2014/main" id="{74C76640-5124-9D88-316E-B9747CF9A7DC}"/>
              </a:ext>
            </a:extLst>
          </p:cNvPr>
          <p:cNvPicPr>
            <a:picLocks noGrp="1" noChangeAspect="1"/>
          </p:cNvPicPr>
          <p:nvPr>
            <p:ph type="pic" sz="quarter" idx="13"/>
          </p:nvPr>
        </p:nvPicPr>
        <p:blipFill>
          <a:blip r:embed="rId2"/>
          <a:srcRect/>
          <a:stretch>
            <a:fillRect/>
          </a:stretch>
        </p:blipFill>
        <p:spPr>
          <a:xfrm>
            <a:off x="2148681" y="1530290"/>
            <a:ext cx="2286000" cy="2286000"/>
          </a:xfrm>
        </p:spPr>
      </p:pic>
      <p:sp>
        <p:nvSpPr>
          <p:cNvPr id="8" name="Text Placeholder 7">
            <a:extLst>
              <a:ext uri="{FF2B5EF4-FFF2-40B4-BE49-F238E27FC236}">
                <a16:creationId xmlns:a16="http://schemas.microsoft.com/office/drawing/2014/main" id="{2057197A-3723-DB94-7A47-D88D84FA88FF}"/>
              </a:ext>
            </a:extLst>
          </p:cNvPr>
          <p:cNvSpPr>
            <a:spLocks noGrp="1"/>
          </p:cNvSpPr>
          <p:nvPr>
            <p:ph type="body" sz="quarter" idx="14"/>
          </p:nvPr>
        </p:nvSpPr>
        <p:spPr>
          <a:xfrm>
            <a:off x="2072354" y="4045124"/>
            <a:ext cx="2286000" cy="469725"/>
          </a:xfrm>
        </p:spPr>
        <p:txBody>
          <a:bodyPr/>
          <a:lstStyle/>
          <a:p>
            <a:r>
              <a:rPr lang="pl-PL" dirty="0" err="1"/>
              <a:t>Compare</a:t>
            </a:r>
            <a:r>
              <a:rPr lang="pl-PL" dirty="0"/>
              <a:t> and </a:t>
            </a:r>
            <a:r>
              <a:rPr lang="pl-PL" dirty="0" err="1"/>
              <a:t>describe</a:t>
            </a:r>
            <a:r>
              <a:rPr lang="pl-PL" dirty="0"/>
              <a:t> </a:t>
            </a:r>
            <a:r>
              <a:rPr lang="pl-PL" dirty="0" err="1"/>
              <a:t>bundlers</a:t>
            </a:r>
            <a:r>
              <a:rPr lang="pl-PL" dirty="0"/>
              <a:t>.</a:t>
            </a:r>
            <a:endParaRPr lang="en-GB" dirty="0"/>
          </a:p>
        </p:txBody>
      </p:sp>
      <p:pic>
        <p:nvPicPr>
          <p:cNvPr id="23" name="Picture Placeholder 22" descr="Icon&#10;&#10;Description automatically generated">
            <a:extLst>
              <a:ext uri="{FF2B5EF4-FFF2-40B4-BE49-F238E27FC236}">
                <a16:creationId xmlns:a16="http://schemas.microsoft.com/office/drawing/2014/main" id="{F299CD88-4969-C98C-2891-4D4163D87839}"/>
              </a:ext>
            </a:extLst>
          </p:cNvPr>
          <p:cNvPicPr>
            <a:picLocks noGrp="1" noChangeAspect="1"/>
          </p:cNvPicPr>
          <p:nvPr>
            <p:ph type="pic" sz="quarter" idx="16"/>
          </p:nvPr>
        </p:nvPicPr>
        <p:blipFill>
          <a:blip r:embed="rId3"/>
          <a:srcRect/>
          <a:stretch>
            <a:fillRect/>
          </a:stretch>
        </p:blipFill>
        <p:spPr>
          <a:xfrm>
            <a:off x="4844256" y="1530290"/>
            <a:ext cx="2286000" cy="2286000"/>
          </a:xfrm>
        </p:spPr>
      </p:pic>
      <p:sp>
        <p:nvSpPr>
          <p:cNvPr id="11" name="Text Placeholder 10">
            <a:extLst>
              <a:ext uri="{FF2B5EF4-FFF2-40B4-BE49-F238E27FC236}">
                <a16:creationId xmlns:a16="http://schemas.microsoft.com/office/drawing/2014/main" id="{4697FBCE-7E04-D8A1-E0E6-50EE4B2405FF}"/>
              </a:ext>
            </a:extLst>
          </p:cNvPr>
          <p:cNvSpPr>
            <a:spLocks noGrp="1"/>
          </p:cNvSpPr>
          <p:nvPr>
            <p:ph type="body" sz="quarter" idx="17"/>
          </p:nvPr>
        </p:nvSpPr>
        <p:spPr>
          <a:xfrm>
            <a:off x="4769834" y="4048750"/>
            <a:ext cx="2286000" cy="274320"/>
          </a:xfrm>
        </p:spPr>
        <p:txBody>
          <a:bodyPr/>
          <a:lstStyle/>
          <a:p>
            <a:r>
              <a:rPr lang="pl-PL" dirty="0"/>
              <a:t>Show </a:t>
            </a:r>
            <a:r>
              <a:rPr lang="pl-PL" dirty="0" err="1"/>
              <a:t>storybook</a:t>
            </a:r>
            <a:endParaRPr lang="en-GB" dirty="0"/>
          </a:p>
        </p:txBody>
      </p:sp>
      <p:pic>
        <p:nvPicPr>
          <p:cNvPr id="27" name="Picture Placeholder 26" descr="A picture containing text, helmet, headdress, vector graphics&#10;&#10;Description automatically generated">
            <a:extLst>
              <a:ext uri="{FF2B5EF4-FFF2-40B4-BE49-F238E27FC236}">
                <a16:creationId xmlns:a16="http://schemas.microsoft.com/office/drawing/2014/main" id="{F575331E-F464-5296-74CF-DDE91826F649}"/>
              </a:ext>
            </a:extLst>
          </p:cNvPr>
          <p:cNvPicPr>
            <a:picLocks noGrp="1" noChangeAspect="1"/>
          </p:cNvPicPr>
          <p:nvPr>
            <p:ph type="pic" sz="quarter" idx="22"/>
          </p:nvPr>
        </p:nvPicPr>
        <p:blipFill>
          <a:blip r:embed="rId4"/>
          <a:srcRect/>
          <a:stretch>
            <a:fillRect/>
          </a:stretch>
        </p:blipFill>
        <p:spPr>
          <a:xfrm>
            <a:off x="7540625" y="1530350"/>
            <a:ext cx="2286000" cy="2286000"/>
          </a:xfrm>
        </p:spPr>
      </p:pic>
      <p:sp>
        <p:nvSpPr>
          <p:cNvPr id="17" name="Text Placeholder 16">
            <a:extLst>
              <a:ext uri="{FF2B5EF4-FFF2-40B4-BE49-F238E27FC236}">
                <a16:creationId xmlns:a16="http://schemas.microsoft.com/office/drawing/2014/main" id="{9BB72A7B-20BE-165A-3164-ED3C0F763BDD}"/>
              </a:ext>
            </a:extLst>
          </p:cNvPr>
          <p:cNvSpPr>
            <a:spLocks noGrp="1"/>
          </p:cNvSpPr>
          <p:nvPr>
            <p:ph type="body" sz="quarter" idx="23"/>
          </p:nvPr>
        </p:nvSpPr>
        <p:spPr>
          <a:xfrm>
            <a:off x="7467314" y="3992041"/>
            <a:ext cx="2876836" cy="291375"/>
          </a:xfrm>
        </p:spPr>
        <p:txBody>
          <a:bodyPr/>
          <a:lstStyle/>
          <a:p>
            <a:r>
              <a:rPr lang="pl-PL" dirty="0"/>
              <a:t>Using </a:t>
            </a:r>
            <a:r>
              <a:rPr lang="pl-PL" dirty="0" err="1"/>
              <a:t>transformers</a:t>
            </a:r>
            <a:r>
              <a:rPr lang="pl-PL" dirty="0"/>
              <a:t> to </a:t>
            </a:r>
            <a:r>
              <a:rPr lang="pl-PL" dirty="0" err="1"/>
              <a:t>ensure</a:t>
            </a:r>
            <a:r>
              <a:rPr lang="pl-PL" dirty="0"/>
              <a:t> </a:t>
            </a:r>
            <a:r>
              <a:rPr lang="pl-PL" dirty="0" err="1"/>
              <a:t>code</a:t>
            </a:r>
            <a:r>
              <a:rPr lang="pl-PL" dirty="0"/>
              <a:t> </a:t>
            </a:r>
            <a:r>
              <a:rPr lang="pl-PL" dirty="0" err="1"/>
              <a:t>compatiblity</a:t>
            </a:r>
            <a:r>
              <a:rPr lang="pl-PL" dirty="0"/>
              <a:t>.</a:t>
            </a:r>
            <a:endParaRPr lang="en-GB" dirty="0"/>
          </a:p>
        </p:txBody>
      </p:sp>
      <p:pic>
        <p:nvPicPr>
          <p:cNvPr id="4" name="Picture 2" descr="webpack">
            <a:extLst>
              <a:ext uri="{FF2B5EF4-FFF2-40B4-BE49-F238E27FC236}">
                <a16:creationId xmlns:a16="http://schemas.microsoft.com/office/drawing/2014/main" id="{AB7227DF-352F-0840-0459-1D9B085FC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498" y="4733155"/>
            <a:ext cx="1957510" cy="19575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text, sign&#10;&#10;Description automatically generated">
            <a:extLst>
              <a:ext uri="{FF2B5EF4-FFF2-40B4-BE49-F238E27FC236}">
                <a16:creationId xmlns:a16="http://schemas.microsoft.com/office/drawing/2014/main" id="{7DC80725-7D6E-8DD6-5008-7189A6F3F6CE}"/>
              </a:ext>
            </a:extLst>
          </p:cNvPr>
          <p:cNvPicPr>
            <a:picLocks noChangeAspect="1"/>
          </p:cNvPicPr>
          <p:nvPr/>
        </p:nvPicPr>
        <p:blipFill>
          <a:blip r:embed="rId6"/>
          <a:stretch>
            <a:fillRect/>
          </a:stretch>
        </p:blipFill>
        <p:spPr>
          <a:xfrm>
            <a:off x="5606143" y="4360145"/>
            <a:ext cx="2480953" cy="2480953"/>
          </a:xfrm>
          <a:prstGeom prst="rect">
            <a:avLst/>
          </a:prstGeom>
        </p:spPr>
      </p:pic>
    </p:spTree>
    <p:extLst>
      <p:ext uri="{BB962C8B-B14F-4D97-AF65-F5344CB8AC3E}">
        <p14:creationId xmlns:p14="http://schemas.microsoft.com/office/powerpoint/2010/main" val="35637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2021159" y="168354"/>
            <a:ext cx="8434056" cy="1325880"/>
          </a:xfrm>
        </p:spPr>
        <p:txBody>
          <a:bodyPr>
            <a:normAutofit/>
          </a:bodyPr>
          <a:lstStyle/>
          <a:p>
            <a:r>
              <a:rPr lang="pl-PL" dirty="0"/>
              <a:t>MOTIVATION ONCE AGAIN…</a:t>
            </a:r>
            <a:endParaRPr lang="en-ZA" dirty="0"/>
          </a:p>
        </p:txBody>
      </p:sp>
      <p:sp>
        <p:nvSpPr>
          <p:cNvPr id="5" name="Text Placeholder 4">
            <a:extLst>
              <a:ext uri="{FF2B5EF4-FFF2-40B4-BE49-F238E27FC236}">
                <a16:creationId xmlns:a16="http://schemas.microsoft.com/office/drawing/2014/main" id="{36A9153D-629D-61FB-F3FA-DB23124819B3}"/>
              </a:ext>
            </a:extLst>
          </p:cNvPr>
          <p:cNvSpPr>
            <a:spLocks noGrp="1"/>
          </p:cNvSpPr>
          <p:nvPr>
            <p:ph type="body" sz="quarter" idx="13"/>
          </p:nvPr>
        </p:nvSpPr>
        <p:spPr>
          <a:xfrm>
            <a:off x="-730251" y="7356950"/>
            <a:ext cx="6400800" cy="3657600"/>
          </a:xfrm>
        </p:spPr>
        <p:txBody>
          <a:bodyPr/>
          <a:lstStyle/>
          <a:p>
            <a:endParaRPr lang="en-GB" dirty="0"/>
          </a:p>
        </p:txBody>
      </p:sp>
      <p:pic>
        <p:nvPicPr>
          <p:cNvPr id="7" name="Picture 6" descr="Text&#10;&#10;Description automatically generated">
            <a:extLst>
              <a:ext uri="{FF2B5EF4-FFF2-40B4-BE49-F238E27FC236}">
                <a16:creationId xmlns:a16="http://schemas.microsoft.com/office/drawing/2014/main" id="{F02E8EA1-6098-0FD9-23B1-21F652498D20}"/>
              </a:ext>
            </a:extLst>
          </p:cNvPr>
          <p:cNvPicPr>
            <a:picLocks noChangeAspect="1"/>
          </p:cNvPicPr>
          <p:nvPr/>
        </p:nvPicPr>
        <p:blipFill>
          <a:blip r:embed="rId2"/>
          <a:stretch>
            <a:fillRect/>
          </a:stretch>
        </p:blipFill>
        <p:spPr>
          <a:xfrm>
            <a:off x="7182569" y="1039213"/>
            <a:ext cx="4762500" cy="3571875"/>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C430E513-90D9-2D34-D619-64F8C6480A24}"/>
              </a:ext>
            </a:extLst>
          </p:cNvPr>
          <p:cNvPicPr>
            <a:picLocks noChangeAspect="1"/>
          </p:cNvPicPr>
          <p:nvPr/>
        </p:nvPicPr>
        <p:blipFill>
          <a:blip r:embed="rId3"/>
          <a:stretch>
            <a:fillRect/>
          </a:stretch>
        </p:blipFill>
        <p:spPr>
          <a:xfrm>
            <a:off x="113733" y="4395956"/>
            <a:ext cx="3814852" cy="2293690"/>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78CBAF66-52EA-CC7E-78C7-8F9D42EF6683}"/>
              </a:ext>
            </a:extLst>
          </p:cNvPr>
          <p:cNvPicPr>
            <a:picLocks noChangeAspect="1"/>
          </p:cNvPicPr>
          <p:nvPr/>
        </p:nvPicPr>
        <p:blipFill>
          <a:blip r:embed="rId4"/>
          <a:stretch>
            <a:fillRect/>
          </a:stretch>
        </p:blipFill>
        <p:spPr>
          <a:xfrm>
            <a:off x="4092487" y="1039213"/>
            <a:ext cx="2637886" cy="2379400"/>
          </a:xfrm>
          <a:prstGeom prst="rect">
            <a:avLst/>
          </a:prstGeom>
        </p:spPr>
      </p:pic>
    </p:spTree>
    <p:extLst>
      <p:ext uri="{BB962C8B-B14F-4D97-AF65-F5344CB8AC3E}">
        <p14:creationId xmlns:p14="http://schemas.microsoft.com/office/powerpoint/2010/main" val="2034005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5581402" y="59376"/>
            <a:ext cx="6428604" cy="3918115"/>
          </a:xfrm>
        </p:spPr>
        <p:txBody>
          <a:bodyPr>
            <a:normAutofit fontScale="90000"/>
          </a:bodyPr>
          <a:lstStyle/>
          <a:p>
            <a:pPr algn="r"/>
            <a:r>
              <a:rPr lang="pl-PL" sz="6000" b="1" dirty="0">
                <a:solidFill>
                  <a:schemeClr val="bg1">
                    <a:lumMod val="95000"/>
                  </a:schemeClr>
                </a:solidFill>
              </a:rPr>
              <a:t>How front-end </a:t>
            </a:r>
            <a:r>
              <a:rPr lang="pl-PL" sz="6000" b="1" dirty="0" err="1">
                <a:solidFill>
                  <a:schemeClr val="bg1">
                    <a:lumMod val="95000"/>
                  </a:schemeClr>
                </a:solidFill>
              </a:rPr>
              <a:t>tests</a:t>
            </a:r>
            <a:r>
              <a:rPr lang="pl-PL" sz="6000" b="1" dirty="0">
                <a:solidFill>
                  <a:schemeClr val="bg1">
                    <a:lumMod val="95000"/>
                  </a:schemeClr>
                </a:solidFill>
              </a:rPr>
              <a:t> </a:t>
            </a:r>
            <a:r>
              <a:rPr lang="pl-PL" sz="6000" b="1" dirty="0" err="1">
                <a:solidFill>
                  <a:schemeClr val="bg1">
                    <a:lumMod val="95000"/>
                  </a:schemeClr>
                </a:solidFill>
              </a:rPr>
              <a:t>can</a:t>
            </a:r>
            <a:r>
              <a:rPr lang="pl-PL" sz="6000" b="1" dirty="0">
                <a:solidFill>
                  <a:schemeClr val="bg1">
                    <a:lumMod val="95000"/>
                  </a:schemeClr>
                </a:solidFill>
              </a:rPr>
              <a:t> </a:t>
            </a:r>
            <a:r>
              <a:rPr lang="pl-PL" sz="6000" b="1" dirty="0" err="1">
                <a:solidFill>
                  <a:schemeClr val="bg1">
                    <a:lumMod val="95000"/>
                  </a:schemeClr>
                </a:solidFill>
              </a:rPr>
              <a:t>save</a:t>
            </a:r>
            <a:r>
              <a:rPr lang="pl-PL" sz="6000" b="1" dirty="0">
                <a:solidFill>
                  <a:schemeClr val="bg1">
                    <a:lumMod val="95000"/>
                  </a:schemeClr>
                </a:solidFill>
              </a:rPr>
              <a:t> </a:t>
            </a:r>
            <a:r>
              <a:rPr lang="pl-PL" sz="6000" b="1" dirty="0" err="1">
                <a:solidFill>
                  <a:schemeClr val="bg1">
                    <a:lumMod val="95000"/>
                  </a:schemeClr>
                </a:solidFill>
              </a:rPr>
              <a:t>your</a:t>
            </a:r>
            <a:br>
              <a:rPr lang="pl-PL" sz="6000" b="1" dirty="0">
                <a:solidFill>
                  <a:schemeClr val="bg1">
                    <a:lumMod val="95000"/>
                  </a:schemeClr>
                </a:solidFill>
              </a:rPr>
            </a:br>
            <a:r>
              <a:rPr lang="pl-PL" sz="6000" b="1" dirty="0" err="1">
                <a:solidFill>
                  <a:schemeClr val="bg1">
                    <a:lumMod val="95000"/>
                  </a:schemeClr>
                </a:solidFill>
              </a:rPr>
              <a:t>time</a:t>
            </a:r>
            <a:r>
              <a:rPr lang="pl-PL" sz="6000" b="1" dirty="0">
                <a:solidFill>
                  <a:schemeClr val="bg1">
                    <a:lumMod val="95000"/>
                  </a:schemeClr>
                </a:solidFill>
              </a:rPr>
              <a:t> and </a:t>
            </a:r>
            <a:r>
              <a:rPr lang="pl-PL" sz="6000" b="1" dirty="0" err="1">
                <a:solidFill>
                  <a:schemeClr val="bg1">
                    <a:lumMod val="95000"/>
                  </a:schemeClr>
                </a:solidFill>
              </a:rPr>
              <a:t>make</a:t>
            </a:r>
            <a:r>
              <a:rPr lang="pl-PL" sz="6000" b="1" dirty="0">
                <a:solidFill>
                  <a:schemeClr val="bg1">
                    <a:lumMod val="95000"/>
                  </a:schemeClr>
                </a:solidFill>
              </a:rPr>
              <a:t> </a:t>
            </a:r>
            <a:r>
              <a:rPr lang="pl-PL" sz="6000" b="1" dirty="0" err="1">
                <a:solidFill>
                  <a:schemeClr val="bg1">
                    <a:lumMod val="95000"/>
                  </a:schemeClr>
                </a:solidFill>
              </a:rPr>
              <a:t>you</a:t>
            </a:r>
            <a:r>
              <a:rPr lang="pl-PL" sz="6000" b="1" dirty="0">
                <a:solidFill>
                  <a:schemeClr val="bg1">
                    <a:lumMod val="95000"/>
                  </a:schemeClr>
                </a:solidFill>
              </a:rPr>
              <a:t> </a:t>
            </a:r>
            <a:r>
              <a:rPr lang="pl-PL" sz="6000" b="1" dirty="0" err="1">
                <a:solidFill>
                  <a:schemeClr val="bg1">
                    <a:lumMod val="95000"/>
                  </a:schemeClr>
                </a:solidFill>
              </a:rPr>
              <a:t>confident</a:t>
            </a:r>
            <a:endParaRPr lang="en-GB" sz="6000" b="1" dirty="0">
              <a:solidFill>
                <a:schemeClr val="bg1">
                  <a:lumMod val="95000"/>
                </a:schemeClr>
              </a:solidFill>
            </a:endParaRPr>
          </a:p>
        </p:txBody>
      </p:sp>
    </p:spTree>
    <p:extLst>
      <p:ext uri="{BB962C8B-B14F-4D97-AF65-F5344CB8AC3E}">
        <p14:creationId xmlns:p14="http://schemas.microsoft.com/office/powerpoint/2010/main" val="3479954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err="1"/>
              <a:t>Problems</a:t>
            </a:r>
            <a:r>
              <a:rPr lang="pl-PL" dirty="0"/>
              <a:t> WITH LACK OF TESTS ON FRONEND</a:t>
            </a:r>
            <a:endParaRPr lang="en-GB" dirty="0"/>
          </a:p>
        </p:txBody>
      </p:sp>
      <p:sp>
        <p:nvSpPr>
          <p:cNvPr id="72" name="Text Placeholder 57">
            <a:extLst>
              <a:ext uri="{FF2B5EF4-FFF2-40B4-BE49-F238E27FC236}">
                <a16:creationId xmlns:a16="http://schemas.microsoft.com/office/drawing/2014/main" id="{85D69EDC-77B4-ADD5-1BFE-FEF70F66955E}"/>
              </a:ext>
            </a:extLst>
          </p:cNvPr>
          <p:cNvSpPr txBox="1">
            <a:spLocks/>
          </p:cNvSpPr>
          <p:nvPr/>
        </p:nvSpPr>
        <p:spPr>
          <a:xfrm>
            <a:off x="2225554" y="1239375"/>
            <a:ext cx="9667584" cy="99834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err="1"/>
              <a:t>Your</a:t>
            </a:r>
            <a:r>
              <a:rPr lang="pl-PL" dirty="0"/>
              <a:t> </a:t>
            </a:r>
            <a:r>
              <a:rPr lang="pl-PL" dirty="0" err="1"/>
              <a:t>cODE</a:t>
            </a:r>
            <a:r>
              <a:rPr lang="pl-PL" dirty="0"/>
              <a:t> </a:t>
            </a:r>
            <a:r>
              <a:rPr lang="pl-PL" dirty="0" err="1"/>
              <a:t>have</a:t>
            </a:r>
            <a:r>
              <a:rPr lang="pl-PL" dirty="0"/>
              <a:t> </a:t>
            </a:r>
            <a:r>
              <a:rPr lang="pl-PL" dirty="0" err="1"/>
              <a:t>many</a:t>
            </a:r>
            <a:r>
              <a:rPr lang="pl-PL" dirty="0">
                <a:solidFill>
                  <a:srgbClr val="C00000"/>
                </a:solidFill>
              </a:rPr>
              <a:t> </a:t>
            </a:r>
            <a:r>
              <a:rPr lang="pl-PL" dirty="0">
                <a:solidFill>
                  <a:schemeClr val="accent3">
                    <a:lumMod val="75000"/>
                  </a:schemeClr>
                </a:solidFill>
              </a:rPr>
              <a:t>E2e TESTS, </a:t>
            </a:r>
            <a:r>
              <a:rPr lang="pl-PL" dirty="0" err="1">
                <a:solidFill>
                  <a:schemeClr val="accent3">
                    <a:lumMod val="75000"/>
                  </a:schemeClr>
                </a:solidFill>
              </a:rPr>
              <a:t>which</a:t>
            </a:r>
            <a:r>
              <a:rPr lang="pl-PL" dirty="0">
                <a:solidFill>
                  <a:schemeClr val="accent3">
                    <a:lumMod val="75000"/>
                  </a:schemeClr>
                </a:solidFill>
              </a:rPr>
              <a:t> </a:t>
            </a:r>
            <a:r>
              <a:rPr lang="pl-PL" dirty="0" err="1">
                <a:solidFill>
                  <a:schemeClr val="accent3">
                    <a:lumMod val="75000"/>
                  </a:schemeClr>
                </a:solidFill>
              </a:rPr>
              <a:t>are</a:t>
            </a:r>
            <a:r>
              <a:rPr lang="pl-PL" dirty="0">
                <a:solidFill>
                  <a:schemeClr val="accent3">
                    <a:lumMod val="75000"/>
                  </a:schemeClr>
                </a:solidFill>
              </a:rPr>
              <a:t> much </a:t>
            </a:r>
            <a:r>
              <a:rPr lang="pl-PL" dirty="0" err="1">
                <a:solidFill>
                  <a:schemeClr val="accent3">
                    <a:lumMod val="75000"/>
                  </a:schemeClr>
                </a:solidFill>
              </a:rPr>
              <a:t>slower</a:t>
            </a:r>
            <a:r>
              <a:rPr lang="pl-PL" dirty="0">
                <a:solidFill>
                  <a:schemeClr val="accent3">
                    <a:lumMod val="75000"/>
                  </a:schemeClr>
                </a:solidFill>
              </a:rPr>
              <a:t> </a:t>
            </a:r>
            <a:r>
              <a:rPr lang="pl-PL" dirty="0" err="1">
                <a:solidFill>
                  <a:schemeClr val="accent3">
                    <a:lumMod val="75000"/>
                  </a:schemeClr>
                </a:solidFill>
              </a:rPr>
              <a:t>Than</a:t>
            </a:r>
            <a:r>
              <a:rPr lang="pl-PL" dirty="0">
                <a:solidFill>
                  <a:schemeClr val="accent3">
                    <a:lumMod val="75000"/>
                  </a:schemeClr>
                </a:solidFill>
              </a:rPr>
              <a:t> </a:t>
            </a:r>
            <a:r>
              <a:rPr lang="pl-PL" dirty="0" err="1">
                <a:solidFill>
                  <a:schemeClr val="accent3">
                    <a:lumMod val="75000"/>
                  </a:schemeClr>
                </a:solidFill>
              </a:rPr>
              <a:t>lower</a:t>
            </a:r>
            <a:r>
              <a:rPr lang="pl-PL" dirty="0">
                <a:solidFill>
                  <a:schemeClr val="accent3">
                    <a:lumMod val="75000"/>
                  </a:schemeClr>
                </a:solidFill>
              </a:rPr>
              <a:t> </a:t>
            </a:r>
            <a:r>
              <a:rPr lang="pl-PL" dirty="0" err="1">
                <a:solidFill>
                  <a:schemeClr val="accent3">
                    <a:lumMod val="75000"/>
                  </a:schemeClr>
                </a:solidFill>
              </a:rPr>
              <a:t>level</a:t>
            </a:r>
            <a:endParaRPr lang="en-GB" dirty="0">
              <a:solidFill>
                <a:schemeClr val="accent3">
                  <a:lumMod val="75000"/>
                </a:schemeClr>
              </a:solidFill>
            </a:endParaRPr>
          </a:p>
        </p:txBody>
      </p:sp>
      <p:sp>
        <p:nvSpPr>
          <p:cNvPr id="73" name="TextBox 72">
            <a:extLst>
              <a:ext uri="{FF2B5EF4-FFF2-40B4-BE49-F238E27FC236}">
                <a16:creationId xmlns:a16="http://schemas.microsoft.com/office/drawing/2014/main" id="{B6A070F2-9884-9DDC-6F1D-7B24632A2777}"/>
              </a:ext>
            </a:extLst>
          </p:cNvPr>
          <p:cNvSpPr txBox="1"/>
          <p:nvPr/>
        </p:nvSpPr>
        <p:spPr>
          <a:xfrm>
            <a:off x="2275060" y="2108015"/>
            <a:ext cx="9306266" cy="646331"/>
          </a:xfrm>
          <a:prstGeom prst="rect">
            <a:avLst/>
          </a:prstGeom>
          <a:noFill/>
        </p:spPr>
        <p:txBody>
          <a:bodyPr wrap="none" rtlCol="0">
            <a:spAutoFit/>
          </a:bodyPr>
          <a:lstStyle/>
          <a:p>
            <a:r>
              <a:rPr lang="pl-PL" dirty="0" err="1"/>
              <a:t>Your</a:t>
            </a:r>
            <a:r>
              <a:rPr lang="pl-PL" dirty="0"/>
              <a:t> </a:t>
            </a:r>
            <a:r>
              <a:rPr lang="pl-PL" dirty="0" err="1"/>
              <a:t>code</a:t>
            </a:r>
            <a:r>
              <a:rPr lang="pl-PL" dirty="0"/>
              <a:t> </a:t>
            </a:r>
            <a:r>
              <a:rPr lang="pl-PL" dirty="0" err="1"/>
              <a:t>contains</a:t>
            </a:r>
            <a:r>
              <a:rPr lang="pl-PL" dirty="0"/>
              <a:t> </a:t>
            </a:r>
            <a:r>
              <a:rPr lang="pl-PL" dirty="0" err="1"/>
              <a:t>many</a:t>
            </a:r>
            <a:r>
              <a:rPr lang="pl-PL" dirty="0"/>
              <a:t> </a:t>
            </a:r>
            <a:r>
              <a:rPr lang="pl-PL" dirty="0" err="1"/>
              <a:t>slow</a:t>
            </a:r>
            <a:r>
              <a:rPr lang="pl-PL" dirty="0"/>
              <a:t> e2e </a:t>
            </a:r>
            <a:r>
              <a:rPr lang="pl-PL" dirty="0" err="1"/>
              <a:t>tests</a:t>
            </a:r>
            <a:r>
              <a:rPr lang="pl-PL" dirty="0"/>
              <a:t> </a:t>
            </a:r>
            <a:r>
              <a:rPr lang="pl-PL" dirty="0" err="1"/>
              <a:t>because</a:t>
            </a:r>
            <a:r>
              <a:rPr lang="pl-PL" dirty="0"/>
              <a:t> </a:t>
            </a:r>
            <a:r>
              <a:rPr lang="pl-PL" dirty="0" err="1"/>
              <a:t>you</a:t>
            </a:r>
            <a:r>
              <a:rPr lang="pl-PL" dirty="0"/>
              <a:t> </a:t>
            </a:r>
            <a:r>
              <a:rPr lang="pl-PL" dirty="0" err="1"/>
              <a:t>need</a:t>
            </a:r>
            <a:r>
              <a:rPr lang="pl-PL" dirty="0"/>
              <a:t> to test </a:t>
            </a:r>
            <a:r>
              <a:rPr lang="pl-PL" dirty="0" err="1"/>
              <a:t>some</a:t>
            </a:r>
            <a:r>
              <a:rPr lang="pl-PL" dirty="0"/>
              <a:t> </a:t>
            </a:r>
            <a:r>
              <a:rPr lang="pl-PL" dirty="0" err="1"/>
              <a:t>crucial</a:t>
            </a:r>
            <a:r>
              <a:rPr lang="pl-PL" dirty="0"/>
              <a:t> UI </a:t>
            </a:r>
            <a:r>
              <a:rPr lang="pl-PL" dirty="0" err="1"/>
              <a:t>parts</a:t>
            </a:r>
            <a:endParaRPr lang="pl-PL" dirty="0"/>
          </a:p>
          <a:p>
            <a:r>
              <a:rPr lang="pl-PL" dirty="0"/>
              <a:t>Of </a:t>
            </a:r>
            <a:r>
              <a:rPr lang="pl-PL" dirty="0" err="1"/>
              <a:t>application</a:t>
            </a:r>
            <a:r>
              <a:rPr lang="pl-PL" dirty="0"/>
              <a:t>. </a:t>
            </a:r>
            <a:r>
              <a:rPr lang="pl-PL" dirty="0" err="1"/>
              <a:t>Some</a:t>
            </a:r>
            <a:r>
              <a:rPr lang="pl-PL" dirty="0"/>
              <a:t> </a:t>
            </a:r>
            <a:r>
              <a:rPr lang="pl-PL" dirty="0" err="1"/>
              <a:t>aspects</a:t>
            </a:r>
            <a:r>
              <a:rPr lang="pl-PL" dirty="0"/>
              <a:t> we </a:t>
            </a:r>
            <a:r>
              <a:rPr lang="pl-PL" dirty="0" err="1"/>
              <a:t>cannot</a:t>
            </a:r>
            <a:r>
              <a:rPr lang="pl-PL" dirty="0"/>
              <a:t> test in e2e </a:t>
            </a:r>
            <a:r>
              <a:rPr lang="pl-PL" dirty="0" err="1"/>
              <a:t>tests</a:t>
            </a:r>
            <a:r>
              <a:rPr lang="pl-PL" dirty="0"/>
              <a:t>.</a:t>
            </a:r>
          </a:p>
        </p:txBody>
      </p:sp>
      <p:pic>
        <p:nvPicPr>
          <p:cNvPr id="2050" name="Picture 2">
            <a:extLst>
              <a:ext uri="{FF2B5EF4-FFF2-40B4-BE49-F238E27FC236}">
                <a16:creationId xmlns:a16="http://schemas.microsoft.com/office/drawing/2014/main" id="{B9773D11-1CE7-BD4B-7FF8-E32D6A2BE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707" y="3257489"/>
            <a:ext cx="3629025" cy="3133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B503869-8F06-63D2-43EB-B014C0530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1215" y="301338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iagram&#10;&#10;Description automatically generated">
            <a:extLst>
              <a:ext uri="{FF2B5EF4-FFF2-40B4-BE49-F238E27FC236}">
                <a16:creationId xmlns:a16="http://schemas.microsoft.com/office/drawing/2014/main" id="{3DF3C131-9E9C-FEA9-E7C0-6653EF813AEC}"/>
              </a:ext>
            </a:extLst>
          </p:cNvPr>
          <p:cNvPicPr>
            <a:picLocks noChangeAspect="1"/>
          </p:cNvPicPr>
          <p:nvPr/>
        </p:nvPicPr>
        <p:blipFill>
          <a:blip r:embed="rId4"/>
          <a:stretch>
            <a:fillRect/>
          </a:stretch>
        </p:blipFill>
        <p:spPr>
          <a:xfrm>
            <a:off x="2892675" y="3198587"/>
            <a:ext cx="3697237" cy="3192627"/>
          </a:xfrm>
          <a:prstGeom prst="rect">
            <a:avLst/>
          </a:prstGeom>
        </p:spPr>
      </p:pic>
      <p:pic>
        <p:nvPicPr>
          <p:cNvPr id="2054" name="Picture 6">
            <a:extLst>
              <a:ext uri="{FF2B5EF4-FFF2-40B4-BE49-F238E27FC236}">
                <a16:creationId xmlns:a16="http://schemas.microsoft.com/office/drawing/2014/main" id="{D98AB289-7AF0-D94B-4CB8-FFD0E236F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6054" y="301338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93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err="1"/>
              <a:t>Problems</a:t>
            </a:r>
            <a:r>
              <a:rPr lang="pl-PL" dirty="0"/>
              <a:t> WITH LACK OF TESTS ON FRONEND</a:t>
            </a:r>
            <a:endParaRPr lang="en-GB" dirty="0"/>
          </a:p>
        </p:txBody>
      </p:sp>
      <p:sp>
        <p:nvSpPr>
          <p:cNvPr id="72" name="Text Placeholder 57">
            <a:extLst>
              <a:ext uri="{FF2B5EF4-FFF2-40B4-BE49-F238E27FC236}">
                <a16:creationId xmlns:a16="http://schemas.microsoft.com/office/drawing/2014/main" id="{85D69EDC-77B4-ADD5-1BFE-FEF70F66955E}"/>
              </a:ext>
            </a:extLst>
          </p:cNvPr>
          <p:cNvSpPr txBox="1">
            <a:spLocks/>
          </p:cNvSpPr>
          <p:nvPr/>
        </p:nvSpPr>
        <p:spPr>
          <a:xfrm>
            <a:off x="2225554" y="1070656"/>
            <a:ext cx="9667584" cy="99834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err="1"/>
              <a:t>Lets</a:t>
            </a:r>
            <a:r>
              <a:rPr lang="pl-PL" dirty="0"/>
              <a:t> </a:t>
            </a:r>
            <a:r>
              <a:rPr lang="pl-PL" dirty="0" err="1"/>
              <a:t>look</a:t>
            </a:r>
            <a:r>
              <a:rPr lang="pl-PL" dirty="0"/>
              <a:t> </a:t>
            </a:r>
            <a:r>
              <a:rPr lang="pl-PL" dirty="0" err="1"/>
              <a:t>again</a:t>
            </a:r>
            <a:r>
              <a:rPr lang="pl-PL" dirty="0"/>
              <a:t> </a:t>
            </a:r>
            <a:r>
              <a:rPr lang="pl-PL" dirty="0" err="1"/>
              <a:t>at</a:t>
            </a:r>
            <a:r>
              <a:rPr lang="pl-PL" dirty="0"/>
              <a:t> the </a:t>
            </a:r>
            <a:r>
              <a:rPr lang="pl-PL" dirty="0" err="1"/>
              <a:t>testing</a:t>
            </a:r>
            <a:r>
              <a:rPr lang="pl-PL" dirty="0"/>
              <a:t> </a:t>
            </a:r>
            <a:r>
              <a:rPr lang="pl-PL" dirty="0" err="1"/>
              <a:t>levels</a:t>
            </a:r>
            <a:endParaRPr lang="en-GB" dirty="0">
              <a:solidFill>
                <a:schemeClr val="accent3">
                  <a:lumMod val="75000"/>
                </a:schemeClr>
              </a:solidFill>
            </a:endParaRPr>
          </a:p>
        </p:txBody>
      </p:sp>
      <p:sp>
        <p:nvSpPr>
          <p:cNvPr id="73" name="TextBox 72">
            <a:extLst>
              <a:ext uri="{FF2B5EF4-FFF2-40B4-BE49-F238E27FC236}">
                <a16:creationId xmlns:a16="http://schemas.microsoft.com/office/drawing/2014/main" id="{B6A070F2-9884-9DDC-6F1D-7B24632A2777}"/>
              </a:ext>
            </a:extLst>
          </p:cNvPr>
          <p:cNvSpPr txBox="1"/>
          <p:nvPr/>
        </p:nvSpPr>
        <p:spPr>
          <a:xfrm>
            <a:off x="2225554" y="1813086"/>
            <a:ext cx="9760582" cy="369332"/>
          </a:xfrm>
          <a:prstGeom prst="rect">
            <a:avLst/>
          </a:prstGeom>
          <a:noFill/>
        </p:spPr>
        <p:txBody>
          <a:bodyPr wrap="square" rtlCol="0">
            <a:spAutoFit/>
          </a:bodyPr>
          <a:lstStyle/>
          <a:p>
            <a:r>
              <a:rPr lang="pl-PL" dirty="0"/>
              <a:t>..  But to be </a:t>
            </a:r>
            <a:r>
              <a:rPr lang="pl-PL" dirty="0" err="1"/>
              <a:t>more</a:t>
            </a:r>
            <a:r>
              <a:rPr lang="pl-PL" dirty="0"/>
              <a:t> </a:t>
            </a:r>
            <a:r>
              <a:rPr lang="pl-PL" dirty="0" err="1"/>
              <a:t>precise</a:t>
            </a:r>
            <a:r>
              <a:rPr lang="pl-PL" dirty="0"/>
              <a:t>, </a:t>
            </a:r>
            <a:r>
              <a:rPr lang="pl-PL" dirty="0" err="1"/>
              <a:t>frontend</a:t>
            </a:r>
            <a:r>
              <a:rPr lang="pl-PL" dirty="0"/>
              <a:t> </a:t>
            </a:r>
            <a:r>
              <a:rPr lang="pl-PL" dirty="0" err="1"/>
              <a:t>pyramid</a:t>
            </a:r>
            <a:r>
              <a:rPr lang="pl-PL" dirty="0"/>
              <a:t> </a:t>
            </a:r>
            <a:r>
              <a:rPr lang="pl-PL" dirty="0" err="1"/>
              <a:t>looks</a:t>
            </a:r>
            <a:r>
              <a:rPr lang="pl-PL" dirty="0"/>
              <a:t> </a:t>
            </a:r>
            <a:r>
              <a:rPr lang="pl-PL" dirty="0" err="1"/>
              <a:t>more</a:t>
            </a:r>
            <a:r>
              <a:rPr lang="pl-PL" dirty="0"/>
              <a:t> </a:t>
            </a:r>
            <a:r>
              <a:rPr lang="pl-PL" dirty="0" err="1"/>
              <a:t>like</a:t>
            </a:r>
            <a:r>
              <a:rPr lang="pl-PL" dirty="0"/>
              <a:t> </a:t>
            </a:r>
            <a:r>
              <a:rPr lang="pl-PL" dirty="0" err="1"/>
              <a:t>this</a:t>
            </a:r>
            <a:r>
              <a:rPr lang="pl-PL" dirty="0"/>
              <a:t>:</a:t>
            </a:r>
          </a:p>
        </p:txBody>
      </p:sp>
      <p:pic>
        <p:nvPicPr>
          <p:cNvPr id="1026" name="Picture 2" descr="The Testing Trophy and Testing Classifications">
            <a:extLst>
              <a:ext uri="{FF2B5EF4-FFF2-40B4-BE49-F238E27FC236}">
                <a16:creationId xmlns:a16="http://schemas.microsoft.com/office/drawing/2014/main" id="{75247FAE-F157-36C4-EEAD-04432BE2B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514" y="3024899"/>
            <a:ext cx="3396678" cy="3441700"/>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DF759498-2736-0BC3-FA96-AD35001E09F6}"/>
              </a:ext>
            </a:extLst>
          </p:cNvPr>
          <p:cNvSpPr txBox="1"/>
          <p:nvPr/>
        </p:nvSpPr>
        <p:spPr>
          <a:xfrm>
            <a:off x="5964261" y="6097267"/>
            <a:ext cx="3526543" cy="369332"/>
          </a:xfrm>
          <a:prstGeom prst="rect">
            <a:avLst/>
          </a:prstGeom>
          <a:noFill/>
        </p:spPr>
        <p:txBody>
          <a:bodyPr wrap="none" rtlCol="0">
            <a:spAutoFit/>
          </a:bodyPr>
          <a:lstStyle/>
          <a:p>
            <a:r>
              <a:rPr lang="pl-PL" dirty="0"/>
              <a:t>The </a:t>
            </a:r>
            <a:r>
              <a:rPr lang="pl-PL" dirty="0" err="1"/>
              <a:t>Testing</a:t>
            </a:r>
            <a:r>
              <a:rPr lang="pl-PL" dirty="0"/>
              <a:t> </a:t>
            </a:r>
            <a:r>
              <a:rPr lang="pl-PL" dirty="0" err="1"/>
              <a:t>Trophy</a:t>
            </a:r>
            <a:r>
              <a:rPr lang="pl-PL" dirty="0"/>
              <a:t> – Kent. C. </a:t>
            </a:r>
            <a:r>
              <a:rPr lang="pl-PL" dirty="0" err="1"/>
              <a:t>Dodds</a:t>
            </a:r>
            <a:endParaRPr lang="en-US" dirty="0"/>
          </a:p>
        </p:txBody>
      </p:sp>
    </p:spTree>
    <p:extLst>
      <p:ext uri="{BB962C8B-B14F-4D97-AF65-F5344CB8AC3E}">
        <p14:creationId xmlns:p14="http://schemas.microsoft.com/office/powerpoint/2010/main" val="3447290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22A09-675D-2835-9E2B-31174B24E106}"/>
            </a:ext>
          </a:extLst>
        </p:cNvPr>
        <p:cNvGrpSpPr/>
        <p:nvPr/>
      </p:nvGrpSpPr>
      <p:grpSpPr>
        <a:xfrm>
          <a:off x="0" y="0"/>
          <a:ext cx="0" cy="0"/>
          <a:chOff x="0" y="0"/>
          <a:chExt cx="0" cy="0"/>
        </a:xfrm>
      </p:grpSpPr>
      <p:sp>
        <p:nvSpPr>
          <p:cNvPr id="55" name="Title 54">
            <a:extLst>
              <a:ext uri="{FF2B5EF4-FFF2-40B4-BE49-F238E27FC236}">
                <a16:creationId xmlns:a16="http://schemas.microsoft.com/office/drawing/2014/main" id="{B123EAD7-EF58-BCC6-1E07-50912C06215B}"/>
              </a:ext>
            </a:extLst>
          </p:cNvPr>
          <p:cNvSpPr>
            <a:spLocks noGrp="1"/>
          </p:cNvSpPr>
          <p:nvPr>
            <p:ph type="title"/>
          </p:nvPr>
        </p:nvSpPr>
        <p:spPr>
          <a:xfrm>
            <a:off x="2225554" y="114753"/>
            <a:ext cx="8232648" cy="1325880"/>
          </a:xfrm>
        </p:spPr>
        <p:txBody>
          <a:bodyPr/>
          <a:lstStyle/>
          <a:p>
            <a:r>
              <a:rPr lang="pl-PL" dirty="0" err="1"/>
              <a:t>Problems</a:t>
            </a:r>
            <a:r>
              <a:rPr lang="pl-PL" dirty="0"/>
              <a:t> WITH LACK OF TESTS ON FRONEND</a:t>
            </a:r>
            <a:endParaRPr lang="en-GB" dirty="0"/>
          </a:p>
        </p:txBody>
      </p:sp>
      <p:sp>
        <p:nvSpPr>
          <p:cNvPr id="72" name="Text Placeholder 57">
            <a:extLst>
              <a:ext uri="{FF2B5EF4-FFF2-40B4-BE49-F238E27FC236}">
                <a16:creationId xmlns:a16="http://schemas.microsoft.com/office/drawing/2014/main" id="{4E39BD09-64A2-1D3F-5EE6-D9FF95A1BE82}"/>
              </a:ext>
            </a:extLst>
          </p:cNvPr>
          <p:cNvSpPr txBox="1">
            <a:spLocks/>
          </p:cNvSpPr>
          <p:nvPr/>
        </p:nvSpPr>
        <p:spPr>
          <a:xfrm>
            <a:off x="2225554" y="1070656"/>
            <a:ext cx="9667584" cy="99834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HARDER TO DETECT SOME UNEXPECTED BEHAVIOUR</a:t>
            </a:r>
            <a:endParaRPr lang="en-GB" dirty="0">
              <a:solidFill>
                <a:schemeClr val="accent3">
                  <a:lumMod val="75000"/>
                </a:schemeClr>
              </a:solidFill>
            </a:endParaRPr>
          </a:p>
        </p:txBody>
      </p:sp>
      <p:sp>
        <p:nvSpPr>
          <p:cNvPr id="73" name="TextBox 72">
            <a:extLst>
              <a:ext uri="{FF2B5EF4-FFF2-40B4-BE49-F238E27FC236}">
                <a16:creationId xmlns:a16="http://schemas.microsoft.com/office/drawing/2014/main" id="{670C20E4-9A03-528A-0481-7AFEAC15F3DE}"/>
              </a:ext>
            </a:extLst>
          </p:cNvPr>
          <p:cNvSpPr txBox="1"/>
          <p:nvPr/>
        </p:nvSpPr>
        <p:spPr>
          <a:xfrm>
            <a:off x="2225554" y="1813085"/>
            <a:ext cx="4848346" cy="2308324"/>
          </a:xfrm>
          <a:prstGeom prst="rect">
            <a:avLst/>
          </a:prstGeom>
          <a:noFill/>
        </p:spPr>
        <p:txBody>
          <a:bodyPr wrap="square" rtlCol="0">
            <a:spAutoFit/>
          </a:bodyPr>
          <a:lstStyle/>
          <a:p>
            <a:r>
              <a:rPr lang="pl-PL" sz="2400" dirty="0" err="1"/>
              <a:t>Sometimes</a:t>
            </a:r>
            <a:r>
              <a:rPr lang="pl-PL" sz="2400" dirty="0"/>
              <a:t> in </a:t>
            </a:r>
            <a:r>
              <a:rPr lang="pl-PL" sz="2400" dirty="0" err="1"/>
              <a:t>your</a:t>
            </a:r>
            <a:r>
              <a:rPr lang="pl-PL" sz="2400" dirty="0"/>
              <a:t> system </a:t>
            </a:r>
            <a:r>
              <a:rPr lang="pl-PL" sz="2400" dirty="0" err="1"/>
              <a:t>can</a:t>
            </a:r>
            <a:r>
              <a:rPr lang="pl-PL" sz="2400" dirty="0"/>
              <a:t> </a:t>
            </a:r>
            <a:r>
              <a:rPr lang="pl-PL" sz="2400" dirty="0" err="1"/>
              <a:t>exist</a:t>
            </a:r>
            <a:r>
              <a:rPr lang="pl-PL" sz="2400" dirty="0"/>
              <a:t> </a:t>
            </a:r>
            <a:r>
              <a:rPr lang="pl-PL" sz="2400" dirty="0" err="1"/>
              <a:t>some</a:t>
            </a:r>
            <a:r>
              <a:rPr lang="pl-PL" sz="2400" dirty="0"/>
              <a:t> </a:t>
            </a:r>
            <a:r>
              <a:rPr lang="pl-PL" sz="2400" dirty="0" err="1"/>
              <a:t>bug</a:t>
            </a:r>
            <a:r>
              <a:rPr lang="pl-PL" sz="2400" dirty="0"/>
              <a:t>, </a:t>
            </a:r>
            <a:r>
              <a:rPr lang="pl-PL" sz="2400" dirty="0" err="1"/>
              <a:t>which</a:t>
            </a:r>
            <a:r>
              <a:rPr lang="pl-PL" sz="2400" dirty="0"/>
              <a:t> </a:t>
            </a:r>
            <a:r>
              <a:rPr lang="pl-PL" sz="2400" dirty="0" err="1"/>
              <a:t>is</a:t>
            </a:r>
            <a:r>
              <a:rPr lang="pl-PL" sz="2400" dirty="0"/>
              <a:t> </a:t>
            </a:r>
            <a:r>
              <a:rPr lang="pl-PL" sz="2400" dirty="0" err="1"/>
              <a:t>undetectable</a:t>
            </a:r>
            <a:r>
              <a:rPr lang="pl-PL" sz="2400" dirty="0"/>
              <a:t> from </a:t>
            </a:r>
            <a:r>
              <a:rPr lang="pl-PL" sz="2400" dirty="0" err="1"/>
              <a:t>usage</a:t>
            </a:r>
            <a:r>
              <a:rPr lang="pl-PL" sz="2400" dirty="0"/>
              <a:t> </a:t>
            </a:r>
            <a:r>
              <a:rPr lang="pl-PL" sz="2400" dirty="0" err="1"/>
              <a:t>perspective</a:t>
            </a:r>
            <a:r>
              <a:rPr lang="pl-PL" sz="2400" dirty="0"/>
              <a:t> but </a:t>
            </a:r>
            <a:r>
              <a:rPr lang="pl-PL" sz="2400" dirty="0" err="1"/>
              <a:t>can</a:t>
            </a:r>
            <a:r>
              <a:rPr lang="pl-PL" sz="2400" dirty="0"/>
              <a:t> </a:t>
            </a:r>
            <a:r>
              <a:rPr lang="pl-PL" sz="2400" dirty="0" err="1"/>
              <a:t>affect</a:t>
            </a:r>
            <a:r>
              <a:rPr lang="pl-PL" sz="2400" dirty="0"/>
              <a:t> with </a:t>
            </a:r>
            <a:r>
              <a:rPr lang="pl-PL" sz="2400" dirty="0" err="1"/>
              <a:t>addtional</a:t>
            </a:r>
            <a:r>
              <a:rPr lang="pl-PL" sz="2400" dirty="0"/>
              <a:t> </a:t>
            </a:r>
            <a:r>
              <a:rPr lang="pl-PL" sz="2400" dirty="0" err="1"/>
              <a:t>server</a:t>
            </a:r>
            <a:r>
              <a:rPr lang="pl-PL" sz="2400" dirty="0"/>
              <a:t> </a:t>
            </a:r>
            <a:r>
              <a:rPr lang="pl-PL" sz="2400" dirty="0" err="1"/>
              <a:t>consuption</a:t>
            </a:r>
            <a:r>
              <a:rPr lang="pl-PL" sz="2400" dirty="0"/>
              <a:t>. Just </a:t>
            </a:r>
            <a:r>
              <a:rPr lang="pl-PL" sz="2400" dirty="0" err="1"/>
              <a:t>imagine</a:t>
            </a:r>
            <a:r>
              <a:rPr lang="pl-PL" sz="2400" dirty="0"/>
              <a:t> </a:t>
            </a:r>
            <a:r>
              <a:rPr lang="pl-PL" sz="2400" dirty="0" err="1"/>
              <a:t>additional</a:t>
            </a:r>
            <a:r>
              <a:rPr lang="pl-PL" sz="2400" dirty="0"/>
              <a:t> event </a:t>
            </a:r>
            <a:r>
              <a:rPr lang="pl-PL" sz="2400" dirty="0" err="1"/>
              <a:t>listeners</a:t>
            </a:r>
            <a:r>
              <a:rPr lang="pl-PL" sz="2400" dirty="0"/>
              <a:t> </a:t>
            </a:r>
            <a:r>
              <a:rPr lang="pl-PL" sz="2400" dirty="0" err="1"/>
              <a:t>resposible</a:t>
            </a:r>
            <a:r>
              <a:rPr lang="pl-PL" sz="2400" dirty="0"/>
              <a:t> for </a:t>
            </a:r>
            <a:r>
              <a:rPr lang="pl-PL" sz="2400" dirty="0" err="1"/>
              <a:t>user</a:t>
            </a:r>
            <a:r>
              <a:rPr lang="pl-PL" sz="2400" dirty="0"/>
              <a:t> </a:t>
            </a:r>
            <a:r>
              <a:rPr lang="pl-PL" sz="2400" dirty="0" err="1"/>
              <a:t>action</a:t>
            </a:r>
            <a:r>
              <a:rPr lang="pl-PL" sz="2400" dirty="0"/>
              <a:t>.</a:t>
            </a:r>
          </a:p>
        </p:txBody>
      </p:sp>
      <p:pic>
        <p:nvPicPr>
          <p:cNvPr id="3074" name="Picture 2" descr="a microscopic view of a complex software bug with a subtle presence causing performance issues and increased resource consumption, visualized as a small, translucent, worm-like creature with a glowing blue core, navigating through a maze of colorful code lines, with faint, shimmering trails indicating its movement, set against a dark background with flashes of bright, neon-like lights highlighting the affected areas, with a sense of depth and dimensionality, conveying the idea of something hidden yet impactful, with bold, sans-serif text overlays displaying fragmented code snippets and error messages in a faint, warning-like yellow color.">
            <a:extLst>
              <a:ext uri="{FF2B5EF4-FFF2-40B4-BE49-F238E27FC236}">
                <a16:creationId xmlns:a16="http://schemas.microsoft.com/office/drawing/2014/main" id="{42E9E37E-43F5-D629-2860-88C7B2F73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224" y="1813086"/>
            <a:ext cx="4716413" cy="471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83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err="1"/>
              <a:t>Problems</a:t>
            </a:r>
            <a:r>
              <a:rPr lang="pl-PL" dirty="0"/>
              <a:t> WITH LACK OF TESTS ON FRONEND</a:t>
            </a:r>
            <a:endParaRPr lang="en-GB" dirty="0"/>
          </a:p>
        </p:txBody>
      </p:sp>
      <p:sp>
        <p:nvSpPr>
          <p:cNvPr id="72" name="Text Placeholder 57">
            <a:extLst>
              <a:ext uri="{FF2B5EF4-FFF2-40B4-BE49-F238E27FC236}">
                <a16:creationId xmlns:a16="http://schemas.microsoft.com/office/drawing/2014/main" id="{85D69EDC-77B4-ADD5-1BFE-FEF70F66955E}"/>
              </a:ext>
            </a:extLst>
          </p:cNvPr>
          <p:cNvSpPr txBox="1">
            <a:spLocks/>
          </p:cNvSpPr>
          <p:nvPr/>
        </p:nvSpPr>
        <p:spPr>
          <a:xfrm>
            <a:off x="2225554" y="1070655"/>
            <a:ext cx="9667584" cy="99834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Hard to </a:t>
            </a:r>
            <a:r>
              <a:rPr lang="pl-PL" dirty="0" err="1"/>
              <a:t>apply</a:t>
            </a:r>
            <a:r>
              <a:rPr lang="pl-PL" dirty="0"/>
              <a:t> </a:t>
            </a:r>
            <a:r>
              <a:rPr lang="pl-PL" dirty="0" err="1"/>
              <a:t>some</a:t>
            </a:r>
            <a:r>
              <a:rPr lang="pl-PL" dirty="0"/>
              <a:t> </a:t>
            </a:r>
            <a:r>
              <a:rPr lang="pl-PL" dirty="0" err="1"/>
              <a:t>changes</a:t>
            </a:r>
            <a:r>
              <a:rPr lang="pl-PL" dirty="0"/>
              <a:t> and </a:t>
            </a:r>
            <a:r>
              <a:rPr lang="pl-PL" dirty="0" err="1"/>
              <a:t>detect</a:t>
            </a:r>
            <a:r>
              <a:rPr lang="pl-PL" dirty="0"/>
              <a:t> </a:t>
            </a:r>
            <a:r>
              <a:rPr lang="pl-PL" dirty="0" err="1"/>
              <a:t>regression</a:t>
            </a:r>
            <a:endParaRPr lang="en-GB" dirty="0">
              <a:solidFill>
                <a:schemeClr val="accent3">
                  <a:lumMod val="75000"/>
                </a:schemeClr>
              </a:solidFill>
            </a:endParaRPr>
          </a:p>
        </p:txBody>
      </p:sp>
      <p:sp>
        <p:nvSpPr>
          <p:cNvPr id="73" name="TextBox 72">
            <a:extLst>
              <a:ext uri="{FF2B5EF4-FFF2-40B4-BE49-F238E27FC236}">
                <a16:creationId xmlns:a16="http://schemas.microsoft.com/office/drawing/2014/main" id="{B6A070F2-9884-9DDC-6F1D-7B24632A2777}"/>
              </a:ext>
            </a:extLst>
          </p:cNvPr>
          <p:cNvSpPr txBox="1"/>
          <p:nvPr/>
        </p:nvSpPr>
        <p:spPr>
          <a:xfrm>
            <a:off x="2225554" y="1813086"/>
            <a:ext cx="5534146" cy="2554545"/>
          </a:xfrm>
          <a:prstGeom prst="rect">
            <a:avLst/>
          </a:prstGeom>
          <a:noFill/>
        </p:spPr>
        <p:txBody>
          <a:bodyPr wrap="square" rtlCol="0">
            <a:spAutoFit/>
          </a:bodyPr>
          <a:lstStyle/>
          <a:p>
            <a:r>
              <a:rPr lang="pl-PL" sz="3200" dirty="0" err="1"/>
              <a:t>Without</a:t>
            </a:r>
            <a:r>
              <a:rPr lang="pl-PL" sz="3200" dirty="0"/>
              <a:t> </a:t>
            </a:r>
            <a:r>
              <a:rPr lang="pl-PL" sz="3200" dirty="0" err="1"/>
              <a:t>proper</a:t>
            </a:r>
            <a:r>
              <a:rPr lang="pl-PL" sz="3200" dirty="0"/>
              <a:t> </a:t>
            </a:r>
            <a:r>
              <a:rPr lang="pl-PL" sz="3200" dirty="0" err="1"/>
              <a:t>amount</a:t>
            </a:r>
            <a:r>
              <a:rPr lang="pl-PL" sz="3200" dirty="0"/>
              <a:t> and </a:t>
            </a:r>
            <a:r>
              <a:rPr lang="pl-PL" sz="3200" dirty="0" err="1"/>
              <a:t>quality</a:t>
            </a:r>
            <a:r>
              <a:rPr lang="pl-PL" sz="3200" dirty="0"/>
              <a:t> of </a:t>
            </a:r>
            <a:r>
              <a:rPr lang="pl-PL" sz="3200" dirty="0" err="1"/>
              <a:t>any</a:t>
            </a:r>
            <a:r>
              <a:rPr lang="pl-PL" sz="3200" dirty="0"/>
              <a:t> test </a:t>
            </a:r>
            <a:r>
              <a:rPr lang="pl-PL" sz="3200" dirty="0" err="1"/>
              <a:t>levels</a:t>
            </a:r>
            <a:r>
              <a:rPr lang="pl-PL" sz="3200" dirty="0"/>
              <a:t> we </a:t>
            </a:r>
            <a:r>
              <a:rPr lang="pl-PL" sz="3200" dirty="0" err="1"/>
              <a:t>can</a:t>
            </a:r>
            <a:r>
              <a:rPr lang="pl-PL" sz="3200" dirty="0"/>
              <a:t> miss </a:t>
            </a:r>
            <a:r>
              <a:rPr lang="pl-PL" sz="3200" dirty="0" err="1"/>
              <a:t>some</a:t>
            </a:r>
            <a:r>
              <a:rPr lang="pl-PL" sz="3200" dirty="0"/>
              <a:t> </a:t>
            </a:r>
            <a:r>
              <a:rPr lang="pl-PL" sz="3200" dirty="0" err="1"/>
              <a:t>issues</a:t>
            </a:r>
            <a:r>
              <a:rPr lang="pl-PL" sz="3200" dirty="0"/>
              <a:t> </a:t>
            </a:r>
            <a:r>
              <a:rPr lang="pl-PL" sz="3200" dirty="0" err="1"/>
              <a:t>after</a:t>
            </a:r>
            <a:r>
              <a:rPr lang="pl-PL" sz="3200" dirty="0"/>
              <a:t> </a:t>
            </a:r>
            <a:r>
              <a:rPr lang="pl-PL" sz="3200" dirty="0" err="1"/>
              <a:t>upgrade</a:t>
            </a:r>
            <a:r>
              <a:rPr lang="pl-PL" sz="3200" dirty="0"/>
              <a:t>. </a:t>
            </a:r>
            <a:r>
              <a:rPr lang="pl-PL" sz="3200" dirty="0" err="1"/>
              <a:t>Also</a:t>
            </a:r>
            <a:r>
              <a:rPr lang="pl-PL" sz="3200" dirty="0"/>
              <a:t> </a:t>
            </a:r>
            <a:r>
              <a:rPr lang="pl-PL" sz="3200" dirty="0" err="1"/>
              <a:t>integrating</a:t>
            </a:r>
            <a:r>
              <a:rPr lang="pl-PL" sz="3200" dirty="0"/>
              <a:t> </a:t>
            </a:r>
            <a:r>
              <a:rPr lang="pl-PL" sz="3200" dirty="0" err="1"/>
              <a:t>some</a:t>
            </a:r>
            <a:r>
              <a:rPr lang="pl-PL" sz="3200" dirty="0"/>
              <a:t> </a:t>
            </a:r>
            <a:r>
              <a:rPr lang="pl-PL" sz="3200" dirty="0" err="1"/>
              <a:t>untested</a:t>
            </a:r>
            <a:r>
              <a:rPr lang="pl-PL" sz="3200" dirty="0"/>
              <a:t> </a:t>
            </a:r>
            <a:r>
              <a:rPr lang="pl-PL" sz="3200" dirty="0" err="1"/>
              <a:t>modules</a:t>
            </a:r>
            <a:r>
              <a:rPr lang="pl-PL" sz="3200" dirty="0"/>
              <a:t> </a:t>
            </a:r>
            <a:r>
              <a:rPr lang="pl-PL" sz="3200" dirty="0" err="1"/>
              <a:t>can</a:t>
            </a:r>
            <a:r>
              <a:rPr lang="pl-PL" sz="3200" dirty="0"/>
              <a:t> be </a:t>
            </a:r>
            <a:r>
              <a:rPr lang="pl-PL" sz="3200" dirty="0" err="1"/>
              <a:t>exacting</a:t>
            </a:r>
            <a:r>
              <a:rPr lang="pl-PL" sz="3200" dirty="0"/>
              <a:t>.</a:t>
            </a:r>
          </a:p>
        </p:txBody>
      </p:sp>
      <p:pic>
        <p:nvPicPr>
          <p:cNvPr id="2050" name="Picture 2" descr="A detailed bar chart illustrating the consequences of a lack of software tests, with a bold, red line graphically representing the increasing number of bugs and errors, set against a calm, light blue background, with a subtle grid pattern, and a clear, white title banner at the top that reads Lack of Software Tests in a modern, sans-serif font, while the x-axis labels are listed in a simple, black font and the y-axis markers are denoted by short, dark gray lines, and in the foreground, a few strategically placed, bright orange warning symbols draw attention to critical points on the chart, serving as a stark reminder of the potential risks associated with inadequate software testing.">
            <a:extLst>
              <a:ext uri="{FF2B5EF4-FFF2-40B4-BE49-F238E27FC236}">
                <a16:creationId xmlns:a16="http://schemas.microsoft.com/office/drawing/2014/main" id="{1DB9F8AA-6C00-C441-22C7-05391140B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00" y="1911350"/>
            <a:ext cx="3746500" cy="37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981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err="1"/>
              <a:t>Problems</a:t>
            </a:r>
            <a:r>
              <a:rPr lang="pl-PL" dirty="0"/>
              <a:t> WITH LACK OF TESTS ON FRONEND</a:t>
            </a:r>
            <a:endParaRPr lang="en-GB" dirty="0"/>
          </a:p>
        </p:txBody>
      </p:sp>
      <p:sp>
        <p:nvSpPr>
          <p:cNvPr id="72" name="Text Placeholder 57">
            <a:extLst>
              <a:ext uri="{FF2B5EF4-FFF2-40B4-BE49-F238E27FC236}">
                <a16:creationId xmlns:a16="http://schemas.microsoft.com/office/drawing/2014/main" id="{85D69EDC-77B4-ADD5-1BFE-FEF70F66955E}"/>
              </a:ext>
            </a:extLst>
          </p:cNvPr>
          <p:cNvSpPr txBox="1">
            <a:spLocks/>
          </p:cNvSpPr>
          <p:nvPr/>
        </p:nvSpPr>
        <p:spPr>
          <a:xfrm>
            <a:off x="2225554" y="1058780"/>
            <a:ext cx="9667584" cy="99834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HARDER TO DEBUG JAVASCRIPT STUFF</a:t>
            </a:r>
            <a:endParaRPr lang="en-GB" dirty="0">
              <a:solidFill>
                <a:schemeClr val="accent3">
                  <a:lumMod val="75000"/>
                </a:schemeClr>
              </a:solidFill>
            </a:endParaRPr>
          </a:p>
        </p:txBody>
      </p:sp>
      <p:sp>
        <p:nvSpPr>
          <p:cNvPr id="73" name="TextBox 72">
            <a:extLst>
              <a:ext uri="{FF2B5EF4-FFF2-40B4-BE49-F238E27FC236}">
                <a16:creationId xmlns:a16="http://schemas.microsoft.com/office/drawing/2014/main" id="{B6A070F2-9884-9DDC-6F1D-7B24632A2777}"/>
              </a:ext>
            </a:extLst>
          </p:cNvPr>
          <p:cNvSpPr txBox="1"/>
          <p:nvPr/>
        </p:nvSpPr>
        <p:spPr>
          <a:xfrm>
            <a:off x="2225554" y="1813086"/>
            <a:ext cx="4340346" cy="1815882"/>
          </a:xfrm>
          <a:prstGeom prst="rect">
            <a:avLst/>
          </a:prstGeom>
          <a:noFill/>
        </p:spPr>
        <p:txBody>
          <a:bodyPr wrap="square" rtlCol="0">
            <a:spAutoFit/>
          </a:bodyPr>
          <a:lstStyle/>
          <a:p>
            <a:r>
              <a:rPr lang="pl-PL" sz="2800" dirty="0" err="1"/>
              <a:t>When</a:t>
            </a:r>
            <a:r>
              <a:rPr lang="pl-PL" sz="2800" dirty="0"/>
              <a:t> </a:t>
            </a:r>
            <a:r>
              <a:rPr lang="pl-PL" sz="2800" dirty="0" err="1"/>
              <a:t>you</a:t>
            </a:r>
            <a:r>
              <a:rPr lang="pl-PL" sz="2800" dirty="0"/>
              <a:t> </a:t>
            </a:r>
            <a:r>
              <a:rPr lang="pl-PL" sz="2800" dirty="0" err="1"/>
              <a:t>use</a:t>
            </a:r>
            <a:r>
              <a:rPr lang="pl-PL" sz="2800" dirty="0"/>
              <a:t> </a:t>
            </a:r>
            <a:r>
              <a:rPr lang="pl-PL" sz="2800" dirty="0" err="1"/>
              <a:t>webdriver</a:t>
            </a:r>
            <a:r>
              <a:rPr lang="pl-PL" sz="2800" dirty="0"/>
              <a:t>, </a:t>
            </a:r>
            <a:r>
              <a:rPr lang="pl-PL" sz="2800" dirty="0" err="1"/>
              <a:t>debugging</a:t>
            </a:r>
            <a:r>
              <a:rPr lang="pl-PL" sz="2800" dirty="0"/>
              <a:t> and </a:t>
            </a:r>
            <a:r>
              <a:rPr lang="pl-PL" sz="2800" dirty="0" err="1"/>
              <a:t>logging</a:t>
            </a:r>
            <a:r>
              <a:rPr lang="pl-PL" sz="2800" dirty="0"/>
              <a:t> </a:t>
            </a:r>
            <a:r>
              <a:rPr lang="pl-PL" sz="2800" dirty="0" err="1"/>
              <a:t>complex</a:t>
            </a:r>
            <a:r>
              <a:rPr lang="pl-PL" sz="2800" dirty="0"/>
              <a:t> </a:t>
            </a:r>
            <a:r>
              <a:rPr lang="pl-PL" sz="2800" dirty="0" err="1"/>
              <a:t>actions</a:t>
            </a:r>
            <a:r>
              <a:rPr lang="pl-PL" sz="2800" dirty="0"/>
              <a:t> </a:t>
            </a:r>
            <a:r>
              <a:rPr lang="pl-PL" sz="2800" dirty="0" err="1"/>
              <a:t>is</a:t>
            </a:r>
            <a:r>
              <a:rPr lang="pl-PL" sz="2800" dirty="0"/>
              <a:t> </a:t>
            </a:r>
            <a:r>
              <a:rPr lang="pl-PL" sz="2800" dirty="0" err="1"/>
              <a:t>limited</a:t>
            </a:r>
            <a:r>
              <a:rPr lang="pl-PL" sz="2800" dirty="0"/>
              <a:t> </a:t>
            </a:r>
            <a:r>
              <a:rPr lang="pl-PL" sz="2800" dirty="0" err="1"/>
              <a:t>or</a:t>
            </a:r>
            <a:r>
              <a:rPr lang="pl-PL" sz="2800" dirty="0"/>
              <a:t> </a:t>
            </a:r>
            <a:r>
              <a:rPr lang="pl-PL" sz="2800" dirty="0" err="1"/>
              <a:t>even</a:t>
            </a:r>
            <a:r>
              <a:rPr lang="pl-PL" sz="2800" dirty="0"/>
              <a:t> </a:t>
            </a:r>
            <a:r>
              <a:rPr lang="pl-PL" sz="2800" dirty="0" err="1"/>
              <a:t>impossible</a:t>
            </a:r>
            <a:r>
              <a:rPr lang="pl-PL" sz="2800" dirty="0"/>
              <a:t>. </a:t>
            </a:r>
          </a:p>
        </p:txBody>
      </p:sp>
      <p:pic>
        <p:nvPicPr>
          <p:cNvPr id="4098" name="Picture 2" descr="A surreal and cluttered digital landscape depicting the overwhelming complexity of webdriver technology, with intricate networks of wires and circuits dominating the foreground, and faint images of computer screens and coding scripts visible in the background, all set against a backdrop of muted blues and grays that evoke a sense of information overload, with bold black lines and sharp geometric shapes accentuating the feeling of chaos and disarray, and subtle hints of glowing blue light illuminating the darker recesses of the scene to represent the constant hum of technological activity.">
            <a:extLst>
              <a:ext uri="{FF2B5EF4-FFF2-40B4-BE49-F238E27FC236}">
                <a16:creationId xmlns:a16="http://schemas.microsoft.com/office/drawing/2014/main" id="{28D3D22B-0612-E339-CA44-FC6DDA6C2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436" y="1557950"/>
            <a:ext cx="5092700" cy="509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564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a:t>DISCLAIMER</a:t>
            </a:r>
            <a:endParaRPr lang="en-GB" dirty="0"/>
          </a:p>
        </p:txBody>
      </p:sp>
      <p:sp>
        <p:nvSpPr>
          <p:cNvPr id="73" name="TextBox 72">
            <a:extLst>
              <a:ext uri="{FF2B5EF4-FFF2-40B4-BE49-F238E27FC236}">
                <a16:creationId xmlns:a16="http://schemas.microsoft.com/office/drawing/2014/main" id="{B6A070F2-9884-9DDC-6F1D-7B24632A2777}"/>
              </a:ext>
            </a:extLst>
          </p:cNvPr>
          <p:cNvSpPr txBox="1"/>
          <p:nvPr/>
        </p:nvSpPr>
        <p:spPr>
          <a:xfrm>
            <a:off x="2225554" y="777693"/>
            <a:ext cx="9760582" cy="1323439"/>
          </a:xfrm>
          <a:prstGeom prst="rect">
            <a:avLst/>
          </a:prstGeom>
          <a:noFill/>
        </p:spPr>
        <p:txBody>
          <a:bodyPr wrap="square" rtlCol="0">
            <a:spAutoFit/>
          </a:bodyPr>
          <a:lstStyle/>
          <a:p>
            <a:r>
              <a:rPr lang="pl-PL" sz="2000" dirty="0" err="1"/>
              <a:t>Only</a:t>
            </a:r>
            <a:r>
              <a:rPr lang="pl-PL" sz="2000" dirty="0"/>
              <a:t> </a:t>
            </a:r>
            <a:r>
              <a:rPr lang="pl-PL" sz="2000" dirty="0" err="1"/>
              <a:t>good</a:t>
            </a:r>
            <a:r>
              <a:rPr lang="pl-PL" sz="2000" dirty="0"/>
              <a:t> </a:t>
            </a:r>
            <a:r>
              <a:rPr lang="pl-PL" sz="2000" dirty="0" err="1"/>
              <a:t>quality</a:t>
            </a:r>
            <a:r>
              <a:rPr lang="pl-PL" sz="2000" dirty="0"/>
              <a:t> </a:t>
            </a:r>
            <a:r>
              <a:rPr lang="pl-PL" sz="2000" dirty="0" err="1"/>
              <a:t>tests</a:t>
            </a:r>
            <a:r>
              <a:rPr lang="pl-PL" sz="2000" dirty="0"/>
              <a:t> </a:t>
            </a:r>
            <a:r>
              <a:rPr lang="pl-PL" sz="2000" dirty="0" err="1"/>
              <a:t>can</a:t>
            </a:r>
            <a:r>
              <a:rPr lang="pl-PL" sz="2000" dirty="0"/>
              <a:t> </a:t>
            </a:r>
            <a:r>
              <a:rPr lang="pl-PL" sz="2000" dirty="0" err="1"/>
              <a:t>give</a:t>
            </a:r>
            <a:r>
              <a:rPr lang="pl-PL" sz="2000" dirty="0"/>
              <a:t> </a:t>
            </a:r>
            <a:r>
              <a:rPr lang="pl-PL" sz="2000" dirty="0" err="1"/>
              <a:t>some</a:t>
            </a:r>
            <a:r>
              <a:rPr lang="pl-PL" sz="2000" dirty="0"/>
              <a:t> </a:t>
            </a:r>
            <a:r>
              <a:rPr lang="pl-PL" sz="2000" dirty="0" err="1"/>
              <a:t>value</a:t>
            </a:r>
            <a:r>
              <a:rPr lang="pl-PL" sz="2000" dirty="0"/>
              <a:t>, </a:t>
            </a:r>
            <a:r>
              <a:rPr lang="pl-PL" sz="2000" dirty="0" err="1"/>
              <a:t>so</a:t>
            </a:r>
            <a:r>
              <a:rPr lang="pl-PL" sz="2000" dirty="0"/>
              <a:t> for </a:t>
            </a:r>
            <a:r>
              <a:rPr lang="pl-PL" sz="2000" dirty="0" err="1"/>
              <a:t>instance</a:t>
            </a:r>
            <a:r>
              <a:rPr lang="pl-PL" sz="2000" dirty="0"/>
              <a:t> </a:t>
            </a:r>
            <a:r>
              <a:rPr lang="pl-PL" sz="2000" dirty="0" err="1"/>
              <a:t>when</a:t>
            </a:r>
            <a:r>
              <a:rPr lang="pl-PL" sz="2000" dirty="0"/>
              <a:t> </a:t>
            </a:r>
            <a:r>
              <a:rPr lang="pl-PL" sz="2000" dirty="0" err="1"/>
              <a:t>you</a:t>
            </a:r>
            <a:r>
              <a:rPr lang="pl-PL" sz="2000" dirty="0"/>
              <a:t> </a:t>
            </a:r>
            <a:r>
              <a:rPr lang="pl-PL" sz="2000" dirty="0" err="1"/>
              <a:t>have</a:t>
            </a:r>
            <a:r>
              <a:rPr lang="pl-PL" sz="2000" dirty="0"/>
              <a:t> a </a:t>
            </a:r>
            <a:r>
              <a:rPr lang="pl-PL" sz="2000" dirty="0" err="1"/>
              <a:t>simple</a:t>
            </a:r>
            <a:r>
              <a:rPr lang="pl-PL" sz="2000" dirty="0"/>
              <a:t> element to </a:t>
            </a:r>
            <a:r>
              <a:rPr lang="pl-PL" sz="2000" dirty="0" err="1"/>
              <a:t>render</a:t>
            </a:r>
            <a:r>
              <a:rPr lang="pl-PL" sz="2000" dirty="0"/>
              <a:t> </a:t>
            </a:r>
            <a:r>
              <a:rPr lang="pl-PL" sz="2000" dirty="0" err="1"/>
              <a:t>without</a:t>
            </a:r>
            <a:r>
              <a:rPr lang="pl-PL" sz="2000" dirty="0"/>
              <a:t> </a:t>
            </a:r>
            <a:r>
              <a:rPr lang="pl-PL" sz="2000" dirty="0" err="1"/>
              <a:t>state</a:t>
            </a:r>
            <a:r>
              <a:rPr lang="pl-PL" sz="2000" dirty="0"/>
              <a:t>, </a:t>
            </a:r>
            <a:r>
              <a:rPr lang="pl-PL" sz="2000" dirty="0" err="1"/>
              <a:t>only</a:t>
            </a:r>
            <a:r>
              <a:rPr lang="pl-PL" sz="2000" dirty="0"/>
              <a:t> </a:t>
            </a:r>
            <a:r>
              <a:rPr lang="pl-PL" sz="2000" dirty="0" err="1"/>
              <a:t>which</a:t>
            </a:r>
            <a:r>
              <a:rPr lang="pl-PL" sz="2000" dirty="0"/>
              <a:t> </a:t>
            </a:r>
            <a:r>
              <a:rPr lang="pl-PL" sz="2000" dirty="0" err="1"/>
              <a:t>is</a:t>
            </a:r>
            <a:r>
              <a:rPr lang="pl-PL" sz="2000" dirty="0"/>
              <a:t> </a:t>
            </a:r>
            <a:r>
              <a:rPr lang="pl-PL" sz="2000" dirty="0" err="1"/>
              <a:t>designed</a:t>
            </a:r>
            <a:r>
              <a:rPr lang="pl-PL" sz="2000" dirty="0"/>
              <a:t> to display </a:t>
            </a:r>
            <a:r>
              <a:rPr lang="pl-PL" sz="2000" dirty="0" err="1"/>
              <a:t>something</a:t>
            </a:r>
            <a:r>
              <a:rPr lang="pl-PL" sz="2000" dirty="0"/>
              <a:t> </a:t>
            </a:r>
            <a:r>
              <a:rPr lang="pl-PL" sz="2000" dirty="0" err="1"/>
              <a:t>it</a:t>
            </a:r>
            <a:r>
              <a:rPr lang="pl-PL" sz="2000" dirty="0"/>
              <a:t> </a:t>
            </a:r>
            <a:r>
              <a:rPr lang="pl-PL" sz="2000" dirty="0" err="1"/>
              <a:t>should</a:t>
            </a:r>
            <a:r>
              <a:rPr lang="pl-PL" sz="2000" dirty="0"/>
              <a:t> be not </a:t>
            </a:r>
            <a:r>
              <a:rPr lang="pl-PL" sz="2000" dirty="0" err="1"/>
              <a:t>tested</a:t>
            </a:r>
            <a:r>
              <a:rPr lang="pl-PL" sz="2000" dirty="0"/>
              <a:t> </a:t>
            </a:r>
            <a:r>
              <a:rPr lang="pl-PL" sz="2000" dirty="0" err="1"/>
              <a:t>because</a:t>
            </a:r>
            <a:r>
              <a:rPr lang="pl-PL" sz="2000" dirty="0"/>
              <a:t> </a:t>
            </a:r>
            <a:r>
              <a:rPr lang="pl-PL" sz="2000" dirty="0" err="1"/>
              <a:t>it</a:t>
            </a:r>
            <a:r>
              <a:rPr lang="pl-PL" sz="2000" dirty="0"/>
              <a:t> </a:t>
            </a:r>
            <a:r>
              <a:rPr lang="pl-PL" sz="2000" dirty="0" err="1"/>
              <a:t>can</a:t>
            </a:r>
            <a:r>
              <a:rPr lang="pl-PL" sz="2000" dirty="0"/>
              <a:t> be </a:t>
            </a:r>
            <a:r>
              <a:rPr lang="pl-PL" sz="2000" dirty="0" err="1"/>
              <a:t>cosidered</a:t>
            </a:r>
            <a:r>
              <a:rPr lang="pl-PL" sz="2000" dirty="0"/>
              <a:t> as </a:t>
            </a:r>
            <a:r>
              <a:rPr lang="pl-PL" sz="2000" dirty="0" err="1"/>
              <a:t>testing</a:t>
            </a:r>
            <a:r>
              <a:rPr lang="pl-PL" sz="2000" dirty="0"/>
              <a:t> </a:t>
            </a:r>
            <a:r>
              <a:rPr lang="pl-PL" sz="2000" dirty="0" err="1"/>
              <a:t>framework</a:t>
            </a:r>
            <a:r>
              <a:rPr lang="pl-PL" sz="2000" dirty="0"/>
              <a:t>/</a:t>
            </a:r>
            <a:r>
              <a:rPr lang="pl-PL" sz="2000" dirty="0" err="1"/>
              <a:t>library</a:t>
            </a:r>
            <a:r>
              <a:rPr lang="pl-PL" sz="2000" dirty="0"/>
              <a:t> </a:t>
            </a:r>
            <a:r>
              <a:rPr lang="pl-PL" sz="2000" dirty="0" err="1"/>
              <a:t>itself</a:t>
            </a:r>
            <a:r>
              <a:rPr lang="pl-PL" sz="2000" dirty="0"/>
              <a:t>. </a:t>
            </a:r>
            <a:r>
              <a:rPr lang="pl-PL" sz="2000" dirty="0" err="1"/>
              <a:t>Assuming</a:t>
            </a:r>
            <a:r>
              <a:rPr lang="pl-PL" sz="2000" dirty="0"/>
              <a:t> </a:t>
            </a:r>
            <a:r>
              <a:rPr lang="pl-PL" sz="2000" dirty="0" err="1"/>
              <a:t>this</a:t>
            </a:r>
            <a:r>
              <a:rPr lang="pl-PL" sz="2000" dirty="0"/>
              <a:t> </a:t>
            </a:r>
            <a:r>
              <a:rPr lang="pl-PL" sz="2000" dirty="0" err="1"/>
              <a:t>sometimes</a:t>
            </a:r>
            <a:r>
              <a:rPr lang="pl-PL" sz="2000" dirty="0"/>
              <a:t> </a:t>
            </a:r>
            <a:r>
              <a:rPr lang="pl-PL" sz="2000" dirty="0" err="1"/>
              <a:t>is</a:t>
            </a:r>
            <a:r>
              <a:rPr lang="pl-PL" sz="2000" dirty="0"/>
              <a:t> not </a:t>
            </a:r>
            <a:r>
              <a:rPr lang="pl-PL" sz="2000" dirty="0" err="1"/>
              <a:t>worth</a:t>
            </a:r>
            <a:r>
              <a:rPr lang="pl-PL" sz="2000" dirty="0"/>
              <a:t> to </a:t>
            </a:r>
            <a:r>
              <a:rPr lang="pl-PL" sz="2000" dirty="0" err="1"/>
              <a:t>write</a:t>
            </a:r>
            <a:r>
              <a:rPr lang="pl-PL" sz="2000" dirty="0"/>
              <a:t> </a:t>
            </a:r>
            <a:r>
              <a:rPr lang="pl-PL" sz="2000" dirty="0" err="1"/>
              <a:t>tests</a:t>
            </a:r>
            <a:r>
              <a:rPr lang="pl-PL" sz="2000" dirty="0"/>
              <a:t>.</a:t>
            </a:r>
          </a:p>
        </p:txBody>
      </p:sp>
      <p:sp>
        <p:nvSpPr>
          <p:cNvPr id="2" name="Text Placeholder 24">
            <a:extLst>
              <a:ext uri="{FF2B5EF4-FFF2-40B4-BE49-F238E27FC236}">
                <a16:creationId xmlns:a16="http://schemas.microsoft.com/office/drawing/2014/main" id="{6482D7DF-6EBF-BA9B-A759-11FAB889E48D}"/>
              </a:ext>
            </a:extLst>
          </p:cNvPr>
          <p:cNvSpPr txBox="1">
            <a:spLocks/>
          </p:cNvSpPr>
          <p:nvPr/>
        </p:nvSpPr>
        <p:spPr>
          <a:xfrm>
            <a:off x="2334845" y="5801136"/>
            <a:ext cx="9541999" cy="1454917"/>
          </a:xfrm>
          <a:prstGeom prst="rect">
            <a:avLst/>
          </a:prstGeom>
        </p:spPr>
        <p:txBody>
          <a:bodyPr vert="horz" lIns="91440" tIns="45720" rIns="91440" bIns="45720" rtlCol="0">
            <a:noAutofit/>
          </a:bodyPr>
          <a:lstStyle>
            <a:lvl1pPr marL="285750" indent="-285750" algn="l" defTabSz="914400" rtl="0" eaLnBrk="1" latinLnBrk="0" hangingPunct="1">
              <a:lnSpc>
                <a:spcPts val="26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000" dirty="0" err="1"/>
              <a:t>Remember</a:t>
            </a:r>
            <a:r>
              <a:rPr lang="pl-PL" sz="2000" dirty="0"/>
              <a:t> </a:t>
            </a:r>
            <a:r>
              <a:rPr lang="pl-PL" sz="2000" dirty="0" err="1"/>
              <a:t>about</a:t>
            </a:r>
            <a:r>
              <a:rPr lang="pl-PL" sz="2000" dirty="0"/>
              <a:t> </a:t>
            </a:r>
            <a:r>
              <a:rPr lang="pl-PL" sz="2000" dirty="0" err="1"/>
              <a:t>creating</a:t>
            </a:r>
            <a:r>
              <a:rPr lang="pl-PL" sz="2000" dirty="0"/>
              <a:t> </a:t>
            </a:r>
            <a:r>
              <a:rPr lang="pl-PL" sz="2000" dirty="0" err="1"/>
              <a:t>your</a:t>
            </a:r>
            <a:r>
              <a:rPr lang="pl-PL" sz="2000" dirty="0"/>
              <a:t> test aids to </a:t>
            </a:r>
            <a:r>
              <a:rPr lang="pl-PL" sz="2000" dirty="0" err="1"/>
              <a:t>have</a:t>
            </a:r>
            <a:r>
              <a:rPr lang="pl-PL" sz="2000" dirty="0"/>
              <a:t> less </a:t>
            </a:r>
            <a:r>
              <a:rPr lang="pl-PL" sz="2000" dirty="0" err="1"/>
              <a:t>code</a:t>
            </a:r>
            <a:r>
              <a:rPr lang="pl-PL" sz="2000" dirty="0"/>
              <a:t> in the test </a:t>
            </a:r>
            <a:r>
              <a:rPr lang="pl-PL" sz="2000" dirty="0" err="1"/>
              <a:t>logic</a:t>
            </a:r>
            <a:r>
              <a:rPr lang="pl-PL" sz="2000" dirty="0"/>
              <a:t> and </a:t>
            </a:r>
            <a:r>
              <a:rPr lang="pl-PL" sz="2000" dirty="0" err="1"/>
              <a:t>more</a:t>
            </a:r>
            <a:r>
              <a:rPr lang="pl-PL" sz="2000" dirty="0"/>
              <a:t> </a:t>
            </a:r>
            <a:r>
              <a:rPr lang="pl-PL" sz="2000" dirty="0" err="1"/>
              <a:t>pretty</a:t>
            </a:r>
            <a:r>
              <a:rPr lang="pl-PL" sz="2000" dirty="0"/>
              <a:t> </a:t>
            </a:r>
            <a:r>
              <a:rPr lang="pl-PL" sz="2000" dirty="0" err="1"/>
              <a:t>interface</a:t>
            </a:r>
            <a:r>
              <a:rPr lang="pl-PL" sz="2000" dirty="0"/>
              <a:t> to setup </a:t>
            </a:r>
            <a:r>
              <a:rPr lang="pl-PL" sz="2000" dirty="0" err="1"/>
              <a:t>your</a:t>
            </a:r>
            <a:r>
              <a:rPr lang="pl-PL" sz="2000" dirty="0"/>
              <a:t> </a:t>
            </a:r>
            <a:r>
              <a:rPr lang="pl-PL" sz="2000" dirty="0" err="1"/>
              <a:t>env</a:t>
            </a:r>
            <a:r>
              <a:rPr lang="pl-PL" sz="2000" dirty="0"/>
              <a:t> and </a:t>
            </a:r>
            <a:r>
              <a:rPr lang="pl-PL" sz="2000" dirty="0" err="1"/>
              <a:t>write</a:t>
            </a:r>
            <a:r>
              <a:rPr lang="pl-PL" sz="2000" dirty="0"/>
              <a:t> </a:t>
            </a:r>
            <a:r>
              <a:rPr lang="pl-PL" sz="2000" dirty="0" err="1"/>
              <a:t>cool</a:t>
            </a:r>
            <a:r>
              <a:rPr lang="pl-PL" sz="2000" dirty="0"/>
              <a:t> </a:t>
            </a:r>
            <a:r>
              <a:rPr lang="pl-PL" sz="2000" dirty="0" err="1"/>
              <a:t>assertions</a:t>
            </a:r>
            <a:r>
              <a:rPr lang="pl-PL" sz="2000" dirty="0"/>
              <a:t> </a:t>
            </a:r>
            <a:r>
              <a:rPr lang="pl-PL" sz="2000" dirty="0">
                <a:sym typeface="Wingdings" panose="05000000000000000000" pitchFamily="2" charset="2"/>
              </a:rPr>
              <a:t></a:t>
            </a:r>
            <a:endParaRPr lang="en-GB" sz="2000" dirty="0"/>
          </a:p>
        </p:txBody>
      </p:sp>
      <p:pic>
        <p:nvPicPr>
          <p:cNvPr id="6146" name="Picture 2" descr="A futuristic scene of a modern frontend testing ceremony with a cool and trendy atmosphere, featuring a group of diverse developers with different skin colors and facial features, all wearing stylish outfits and gathered around a large screen displaying a sleek and modern web application, surrounded by laptops and coding tools, with a cityscape or a tech hub in the background, incorporating a vibrant color palette with shades of blue, green, and purple, and a mix of digital and natural elements, such as plants and neon lights, to convey a sense of innovation and cutting-edge technology, with the developers engaged in discussion and collaboration, showcasing their expertise and passion for frontend testing.">
            <a:extLst>
              <a:ext uri="{FF2B5EF4-FFF2-40B4-BE49-F238E27FC236}">
                <a16:creationId xmlns:a16="http://schemas.microsoft.com/office/drawing/2014/main" id="{123A0716-7F2F-932F-9A0B-BA3F0BE4B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2254250"/>
            <a:ext cx="3244850" cy="324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721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0505-DE4B-1EA6-B26C-E395DAE981F4}"/>
              </a:ext>
            </a:extLst>
          </p:cNvPr>
          <p:cNvSpPr>
            <a:spLocks noGrp="1"/>
          </p:cNvSpPr>
          <p:nvPr>
            <p:ph type="title"/>
          </p:nvPr>
        </p:nvSpPr>
        <p:spPr>
          <a:xfrm>
            <a:off x="2160241" y="139700"/>
            <a:ext cx="8232648" cy="1325880"/>
          </a:xfrm>
        </p:spPr>
        <p:txBody>
          <a:bodyPr/>
          <a:lstStyle/>
          <a:p>
            <a:r>
              <a:rPr lang="pl-PL" dirty="0"/>
              <a:t>FRONT-END unit </a:t>
            </a:r>
            <a:r>
              <a:rPr lang="pl-PL" dirty="0" err="1"/>
              <a:t>tests</a:t>
            </a:r>
            <a:endParaRPr lang="en-GB" dirty="0"/>
          </a:p>
        </p:txBody>
      </p:sp>
      <p:sp>
        <p:nvSpPr>
          <p:cNvPr id="3" name="Text Placeholder 2">
            <a:extLst>
              <a:ext uri="{FF2B5EF4-FFF2-40B4-BE49-F238E27FC236}">
                <a16:creationId xmlns:a16="http://schemas.microsoft.com/office/drawing/2014/main" id="{D472638C-7894-A944-B7CC-C00F7B286EF3}"/>
              </a:ext>
            </a:extLst>
          </p:cNvPr>
          <p:cNvSpPr>
            <a:spLocks noGrp="1"/>
          </p:cNvSpPr>
          <p:nvPr>
            <p:ph type="body" idx="13"/>
          </p:nvPr>
        </p:nvSpPr>
        <p:spPr>
          <a:xfrm>
            <a:off x="2290867" y="737044"/>
            <a:ext cx="3664608" cy="488251"/>
          </a:xfrm>
        </p:spPr>
        <p:txBody>
          <a:bodyPr/>
          <a:lstStyle/>
          <a:p>
            <a:r>
              <a:rPr lang="pl-PL" dirty="0"/>
              <a:t>Unit </a:t>
            </a:r>
            <a:r>
              <a:rPr lang="pl-PL" dirty="0" err="1"/>
              <a:t>tests</a:t>
            </a:r>
            <a:r>
              <a:rPr lang="pl-PL" dirty="0"/>
              <a:t> CODE TOOLS</a:t>
            </a:r>
            <a:endParaRPr lang="en-GB" dirty="0"/>
          </a:p>
        </p:txBody>
      </p:sp>
      <p:sp>
        <p:nvSpPr>
          <p:cNvPr id="4" name="Text Placeholder 3">
            <a:extLst>
              <a:ext uri="{FF2B5EF4-FFF2-40B4-BE49-F238E27FC236}">
                <a16:creationId xmlns:a16="http://schemas.microsoft.com/office/drawing/2014/main" id="{93CB579E-FCAC-F5E1-2714-27806B5DA8C5}"/>
              </a:ext>
            </a:extLst>
          </p:cNvPr>
          <p:cNvSpPr>
            <a:spLocks noGrp="1"/>
          </p:cNvSpPr>
          <p:nvPr>
            <p:ph type="body" sz="quarter" idx="16"/>
          </p:nvPr>
        </p:nvSpPr>
        <p:spPr>
          <a:xfrm>
            <a:off x="2460171" y="1225295"/>
            <a:ext cx="2468880" cy="2743200"/>
          </a:xfrm>
        </p:spPr>
        <p:txBody>
          <a:bodyPr/>
          <a:lstStyle/>
          <a:p>
            <a:r>
              <a:rPr lang="pl-PL" dirty="0"/>
              <a:t>Jest</a:t>
            </a:r>
          </a:p>
          <a:p>
            <a:r>
              <a:rPr lang="pl-PL" dirty="0" err="1"/>
              <a:t>MochaJS</a:t>
            </a:r>
            <a:endParaRPr lang="pl-PL" dirty="0"/>
          </a:p>
          <a:p>
            <a:r>
              <a:rPr lang="pl-PL" dirty="0" err="1"/>
              <a:t>Jasmine</a:t>
            </a:r>
            <a:r>
              <a:rPr lang="pl-PL" dirty="0"/>
              <a:t> - BDD</a:t>
            </a:r>
          </a:p>
          <a:p>
            <a:r>
              <a:rPr lang="pl-PL" dirty="0"/>
              <a:t>Ava</a:t>
            </a:r>
          </a:p>
          <a:p>
            <a:r>
              <a:rPr lang="pl-PL" dirty="0" err="1"/>
              <a:t>Vitetest</a:t>
            </a:r>
            <a:endParaRPr lang="pl-PL" dirty="0"/>
          </a:p>
          <a:p>
            <a:endParaRPr lang="en-GB" dirty="0"/>
          </a:p>
        </p:txBody>
      </p:sp>
      <p:pic>
        <p:nvPicPr>
          <p:cNvPr id="15" name="Picture 14" descr="Logo&#10;&#10;Description automatically generated">
            <a:extLst>
              <a:ext uri="{FF2B5EF4-FFF2-40B4-BE49-F238E27FC236}">
                <a16:creationId xmlns:a16="http://schemas.microsoft.com/office/drawing/2014/main" id="{7C38257F-ACC9-5AFB-0666-0C5562112329}"/>
              </a:ext>
            </a:extLst>
          </p:cNvPr>
          <p:cNvPicPr>
            <a:picLocks noChangeAspect="1"/>
          </p:cNvPicPr>
          <p:nvPr/>
        </p:nvPicPr>
        <p:blipFill>
          <a:blip r:embed="rId2"/>
          <a:stretch>
            <a:fillRect/>
          </a:stretch>
        </p:blipFill>
        <p:spPr>
          <a:xfrm>
            <a:off x="4997583" y="1465580"/>
            <a:ext cx="1098417" cy="1214666"/>
          </a:xfrm>
          <a:prstGeom prst="rect">
            <a:avLst/>
          </a:prstGeom>
        </p:spPr>
      </p:pic>
      <p:pic>
        <p:nvPicPr>
          <p:cNvPr id="17" name="Graphic 16">
            <a:extLst>
              <a:ext uri="{FF2B5EF4-FFF2-40B4-BE49-F238E27FC236}">
                <a16:creationId xmlns:a16="http://schemas.microsoft.com/office/drawing/2014/main" id="{11D7FB70-0F3D-D6E2-2D63-46DAF4063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5282" y="1319898"/>
            <a:ext cx="1494553" cy="1494553"/>
          </a:xfrm>
          <a:prstGeom prst="rect">
            <a:avLst/>
          </a:prstGeom>
        </p:spPr>
      </p:pic>
      <p:pic>
        <p:nvPicPr>
          <p:cNvPr id="19" name="Picture 18" descr="Logo, icon&#10;&#10;Description automatically generated">
            <a:extLst>
              <a:ext uri="{FF2B5EF4-FFF2-40B4-BE49-F238E27FC236}">
                <a16:creationId xmlns:a16="http://schemas.microsoft.com/office/drawing/2014/main" id="{819BC33E-9AAF-D74A-46D8-4B22F62B8149}"/>
              </a:ext>
            </a:extLst>
          </p:cNvPr>
          <p:cNvPicPr>
            <a:picLocks noChangeAspect="1"/>
          </p:cNvPicPr>
          <p:nvPr/>
        </p:nvPicPr>
        <p:blipFill>
          <a:blip r:embed="rId5"/>
          <a:stretch>
            <a:fillRect/>
          </a:stretch>
        </p:blipFill>
        <p:spPr>
          <a:xfrm>
            <a:off x="8329117" y="1465580"/>
            <a:ext cx="1171203" cy="1166323"/>
          </a:xfrm>
          <a:prstGeom prst="rect">
            <a:avLst/>
          </a:prstGeom>
        </p:spPr>
      </p:pic>
      <p:pic>
        <p:nvPicPr>
          <p:cNvPr id="21" name="Graphic 20">
            <a:extLst>
              <a:ext uri="{FF2B5EF4-FFF2-40B4-BE49-F238E27FC236}">
                <a16:creationId xmlns:a16="http://schemas.microsoft.com/office/drawing/2014/main" id="{8A996C6B-F23C-D400-55E4-8F7DE79933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71630" y="1308244"/>
            <a:ext cx="1381125" cy="1381125"/>
          </a:xfrm>
          <a:prstGeom prst="rect">
            <a:avLst/>
          </a:prstGeom>
        </p:spPr>
      </p:pic>
      <p:pic>
        <p:nvPicPr>
          <p:cNvPr id="6" name="Picture 5">
            <a:extLst>
              <a:ext uri="{FF2B5EF4-FFF2-40B4-BE49-F238E27FC236}">
                <a16:creationId xmlns:a16="http://schemas.microsoft.com/office/drawing/2014/main" id="{8167F791-1BF9-A356-8D79-DE458B57CE8C}"/>
              </a:ext>
            </a:extLst>
          </p:cNvPr>
          <p:cNvPicPr>
            <a:picLocks noChangeAspect="1"/>
          </p:cNvPicPr>
          <p:nvPr/>
        </p:nvPicPr>
        <p:blipFill>
          <a:blip r:embed="rId8"/>
          <a:stretch>
            <a:fillRect/>
          </a:stretch>
        </p:blipFill>
        <p:spPr>
          <a:xfrm>
            <a:off x="1107747" y="3054736"/>
            <a:ext cx="10895606" cy="3663564"/>
          </a:xfrm>
          <a:prstGeom prst="rect">
            <a:avLst/>
          </a:prstGeom>
        </p:spPr>
      </p:pic>
      <p:pic>
        <p:nvPicPr>
          <p:cNvPr id="8" name="Picture 7">
            <a:extLst>
              <a:ext uri="{FF2B5EF4-FFF2-40B4-BE49-F238E27FC236}">
                <a16:creationId xmlns:a16="http://schemas.microsoft.com/office/drawing/2014/main" id="{399E9EBE-B186-5D34-2417-3D0E6D0E9508}"/>
              </a:ext>
            </a:extLst>
          </p:cNvPr>
          <p:cNvPicPr>
            <a:picLocks noChangeAspect="1"/>
          </p:cNvPicPr>
          <p:nvPr/>
        </p:nvPicPr>
        <p:blipFill>
          <a:blip r:embed="rId9"/>
          <a:stretch>
            <a:fillRect/>
          </a:stretch>
        </p:blipFill>
        <p:spPr>
          <a:xfrm>
            <a:off x="251775" y="3054736"/>
            <a:ext cx="787440" cy="1257365"/>
          </a:xfrm>
          <a:prstGeom prst="rect">
            <a:avLst/>
          </a:prstGeom>
        </p:spPr>
      </p:pic>
    </p:spTree>
    <p:extLst>
      <p:ext uri="{BB962C8B-B14F-4D97-AF65-F5344CB8AC3E}">
        <p14:creationId xmlns:p14="http://schemas.microsoft.com/office/powerpoint/2010/main" val="634975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0505-DE4B-1EA6-B26C-E395DAE981F4}"/>
              </a:ext>
            </a:extLst>
          </p:cNvPr>
          <p:cNvSpPr>
            <a:spLocks noGrp="1"/>
          </p:cNvSpPr>
          <p:nvPr>
            <p:ph type="title"/>
          </p:nvPr>
        </p:nvSpPr>
        <p:spPr>
          <a:xfrm>
            <a:off x="2160240" y="139700"/>
            <a:ext cx="8533489" cy="655947"/>
          </a:xfrm>
        </p:spPr>
        <p:txBody>
          <a:bodyPr>
            <a:normAutofit fontScale="90000"/>
          </a:bodyPr>
          <a:lstStyle/>
          <a:p>
            <a:r>
              <a:rPr lang="pl-PL" dirty="0"/>
              <a:t>FRTONEND UNIT TESTS – BASICS</a:t>
            </a:r>
            <a:endParaRPr lang="en-GB" dirty="0"/>
          </a:p>
        </p:txBody>
      </p:sp>
      <p:sp>
        <p:nvSpPr>
          <p:cNvPr id="3" name="Text Placeholder 2">
            <a:extLst>
              <a:ext uri="{FF2B5EF4-FFF2-40B4-BE49-F238E27FC236}">
                <a16:creationId xmlns:a16="http://schemas.microsoft.com/office/drawing/2014/main" id="{D472638C-7894-A944-B7CC-C00F7B286EF3}"/>
              </a:ext>
            </a:extLst>
          </p:cNvPr>
          <p:cNvSpPr>
            <a:spLocks noGrp="1"/>
          </p:cNvSpPr>
          <p:nvPr>
            <p:ph type="body" idx="13"/>
          </p:nvPr>
        </p:nvSpPr>
        <p:spPr>
          <a:xfrm>
            <a:off x="2290866" y="737044"/>
            <a:ext cx="8295985" cy="488251"/>
          </a:xfrm>
        </p:spPr>
        <p:txBody>
          <a:bodyPr/>
          <a:lstStyle/>
          <a:p>
            <a:r>
              <a:rPr lang="pl-PL" dirty="0"/>
              <a:t>How unit </a:t>
            </a:r>
            <a:r>
              <a:rPr lang="pl-PL" dirty="0" err="1"/>
              <a:t>tests</a:t>
            </a:r>
            <a:r>
              <a:rPr lang="pl-PL" dirty="0"/>
              <a:t> </a:t>
            </a:r>
            <a:r>
              <a:rPr lang="pl-PL" dirty="0" err="1"/>
              <a:t>works</a:t>
            </a:r>
            <a:r>
              <a:rPr lang="pl-PL" dirty="0"/>
              <a:t> in front – </a:t>
            </a:r>
            <a:r>
              <a:rPr lang="pl-PL" dirty="0" err="1"/>
              <a:t>bolerplate</a:t>
            </a:r>
            <a:r>
              <a:rPr lang="pl-PL" dirty="0"/>
              <a:t> </a:t>
            </a:r>
            <a:r>
              <a:rPr lang="pl-PL" dirty="0" err="1"/>
              <a:t>structure</a:t>
            </a:r>
            <a:endParaRPr lang="en-GB" dirty="0"/>
          </a:p>
        </p:txBody>
      </p:sp>
      <p:sp>
        <p:nvSpPr>
          <p:cNvPr id="4" name="Text Placeholder 3">
            <a:extLst>
              <a:ext uri="{FF2B5EF4-FFF2-40B4-BE49-F238E27FC236}">
                <a16:creationId xmlns:a16="http://schemas.microsoft.com/office/drawing/2014/main" id="{93CB579E-FCAC-F5E1-2714-27806B5DA8C5}"/>
              </a:ext>
            </a:extLst>
          </p:cNvPr>
          <p:cNvSpPr>
            <a:spLocks noGrp="1"/>
          </p:cNvSpPr>
          <p:nvPr>
            <p:ph type="body" sz="quarter" idx="16"/>
          </p:nvPr>
        </p:nvSpPr>
        <p:spPr>
          <a:xfrm>
            <a:off x="7736775" y="4860810"/>
            <a:ext cx="4399808" cy="1161645"/>
          </a:xfrm>
        </p:spPr>
        <p:txBody>
          <a:bodyPr/>
          <a:lstStyle/>
          <a:p>
            <a:pPr marL="0" indent="0">
              <a:buNone/>
            </a:pPr>
            <a:r>
              <a:rPr lang="pl-PL" dirty="0" err="1"/>
              <a:t>Descriptions</a:t>
            </a:r>
            <a:r>
              <a:rPr lang="pl-PL" dirty="0"/>
              <a:t> </a:t>
            </a:r>
            <a:r>
              <a:rPr lang="pl-PL" dirty="0" err="1"/>
              <a:t>are</a:t>
            </a:r>
            <a:r>
              <a:rPr lang="pl-PL" dirty="0"/>
              <a:t> </a:t>
            </a:r>
            <a:r>
              <a:rPr lang="pl-PL" dirty="0" err="1"/>
              <a:t>visible</a:t>
            </a:r>
            <a:r>
              <a:rPr lang="pl-PL" dirty="0"/>
              <a:t> in cli </a:t>
            </a:r>
            <a:r>
              <a:rPr lang="pl-PL" dirty="0" err="1"/>
              <a:t>output</a:t>
            </a:r>
            <a:r>
              <a:rPr lang="pl-PL" dirty="0"/>
              <a:t> and in </a:t>
            </a:r>
            <a:r>
              <a:rPr lang="pl-PL" dirty="0" err="1"/>
              <a:t>phpstorm</a:t>
            </a:r>
            <a:r>
              <a:rPr lang="pl-PL" dirty="0"/>
              <a:t> </a:t>
            </a:r>
            <a:r>
              <a:rPr lang="pl-PL" dirty="0" err="1"/>
              <a:t>also</a:t>
            </a:r>
            <a:r>
              <a:rPr lang="pl-PL" dirty="0"/>
              <a:t> :-) </a:t>
            </a:r>
            <a:endParaRPr lang="en-GB" dirty="0"/>
          </a:p>
        </p:txBody>
      </p:sp>
      <p:pic>
        <p:nvPicPr>
          <p:cNvPr id="15" name="Picture 14" descr="Logo&#10;&#10;Description automatically generated">
            <a:extLst>
              <a:ext uri="{FF2B5EF4-FFF2-40B4-BE49-F238E27FC236}">
                <a16:creationId xmlns:a16="http://schemas.microsoft.com/office/drawing/2014/main" id="{7C38257F-ACC9-5AFB-0666-0C5562112329}"/>
              </a:ext>
            </a:extLst>
          </p:cNvPr>
          <p:cNvPicPr>
            <a:picLocks noChangeAspect="1"/>
          </p:cNvPicPr>
          <p:nvPr/>
        </p:nvPicPr>
        <p:blipFill>
          <a:blip r:embed="rId2"/>
          <a:stretch>
            <a:fillRect/>
          </a:stretch>
        </p:blipFill>
        <p:spPr>
          <a:xfrm>
            <a:off x="265348" y="3235290"/>
            <a:ext cx="1098417" cy="1214666"/>
          </a:xfrm>
          <a:prstGeom prst="rect">
            <a:avLst/>
          </a:prstGeom>
        </p:spPr>
      </p:pic>
      <p:pic>
        <p:nvPicPr>
          <p:cNvPr id="17" name="Graphic 16">
            <a:extLst>
              <a:ext uri="{FF2B5EF4-FFF2-40B4-BE49-F238E27FC236}">
                <a16:creationId xmlns:a16="http://schemas.microsoft.com/office/drawing/2014/main" id="{11D7FB70-0F3D-D6E2-2D63-46DAF4063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812" y="139700"/>
            <a:ext cx="1494553" cy="1494553"/>
          </a:xfrm>
          <a:prstGeom prst="rect">
            <a:avLst/>
          </a:prstGeom>
        </p:spPr>
      </p:pic>
      <p:pic>
        <p:nvPicPr>
          <p:cNvPr id="21" name="Graphic 20">
            <a:extLst>
              <a:ext uri="{FF2B5EF4-FFF2-40B4-BE49-F238E27FC236}">
                <a16:creationId xmlns:a16="http://schemas.microsoft.com/office/drawing/2014/main" id="{8A996C6B-F23C-D400-55E4-8F7DE79933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812" y="1634253"/>
            <a:ext cx="1381125" cy="1381125"/>
          </a:xfrm>
          <a:prstGeom prst="rect">
            <a:avLst/>
          </a:prstGeom>
        </p:spPr>
      </p:pic>
      <p:pic>
        <p:nvPicPr>
          <p:cNvPr id="13" name="Picture 12">
            <a:extLst>
              <a:ext uri="{FF2B5EF4-FFF2-40B4-BE49-F238E27FC236}">
                <a16:creationId xmlns:a16="http://schemas.microsoft.com/office/drawing/2014/main" id="{1E341689-C85B-311B-877B-281A9086EBC3}"/>
              </a:ext>
            </a:extLst>
          </p:cNvPr>
          <p:cNvPicPr>
            <a:picLocks noChangeAspect="1"/>
          </p:cNvPicPr>
          <p:nvPr/>
        </p:nvPicPr>
        <p:blipFill>
          <a:blip r:embed="rId7"/>
          <a:stretch>
            <a:fillRect/>
          </a:stretch>
        </p:blipFill>
        <p:spPr>
          <a:xfrm>
            <a:off x="2031478" y="1225295"/>
            <a:ext cx="10160522" cy="3587934"/>
          </a:xfrm>
          <a:prstGeom prst="rect">
            <a:avLst/>
          </a:prstGeom>
        </p:spPr>
      </p:pic>
      <p:pic>
        <p:nvPicPr>
          <p:cNvPr id="19" name="Picture 18">
            <a:extLst>
              <a:ext uri="{FF2B5EF4-FFF2-40B4-BE49-F238E27FC236}">
                <a16:creationId xmlns:a16="http://schemas.microsoft.com/office/drawing/2014/main" id="{A62138A2-0D5F-9136-37BF-26FA4D54EB0A}"/>
              </a:ext>
            </a:extLst>
          </p:cNvPr>
          <p:cNvPicPr>
            <a:picLocks noChangeAspect="1"/>
          </p:cNvPicPr>
          <p:nvPr/>
        </p:nvPicPr>
        <p:blipFill>
          <a:blip r:embed="rId8"/>
          <a:stretch>
            <a:fillRect/>
          </a:stretch>
        </p:blipFill>
        <p:spPr>
          <a:xfrm>
            <a:off x="2031478" y="4813229"/>
            <a:ext cx="5658141" cy="1409772"/>
          </a:xfrm>
          <a:prstGeom prst="rect">
            <a:avLst/>
          </a:prstGeom>
        </p:spPr>
      </p:pic>
    </p:spTree>
    <p:extLst>
      <p:ext uri="{BB962C8B-B14F-4D97-AF65-F5344CB8AC3E}">
        <p14:creationId xmlns:p14="http://schemas.microsoft.com/office/powerpoint/2010/main" val="1949819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0505-DE4B-1EA6-B26C-E395DAE981F4}"/>
              </a:ext>
            </a:extLst>
          </p:cNvPr>
          <p:cNvSpPr>
            <a:spLocks noGrp="1"/>
          </p:cNvSpPr>
          <p:nvPr>
            <p:ph type="title"/>
          </p:nvPr>
        </p:nvSpPr>
        <p:spPr>
          <a:xfrm>
            <a:off x="2160241" y="139700"/>
            <a:ext cx="8232648" cy="655947"/>
          </a:xfrm>
        </p:spPr>
        <p:txBody>
          <a:bodyPr>
            <a:normAutofit fontScale="90000"/>
          </a:bodyPr>
          <a:lstStyle/>
          <a:p>
            <a:r>
              <a:rPr lang="pl-PL" dirty="0"/>
              <a:t>UNIT TESTS – SNAPSHOOTS  </a:t>
            </a:r>
            <a:endParaRPr lang="en-GB" dirty="0"/>
          </a:p>
        </p:txBody>
      </p:sp>
      <p:sp>
        <p:nvSpPr>
          <p:cNvPr id="3" name="Text Placeholder 2">
            <a:extLst>
              <a:ext uri="{FF2B5EF4-FFF2-40B4-BE49-F238E27FC236}">
                <a16:creationId xmlns:a16="http://schemas.microsoft.com/office/drawing/2014/main" id="{D472638C-7894-A944-B7CC-C00F7B286EF3}"/>
              </a:ext>
            </a:extLst>
          </p:cNvPr>
          <p:cNvSpPr>
            <a:spLocks noGrp="1"/>
          </p:cNvSpPr>
          <p:nvPr>
            <p:ph type="body" idx="13"/>
          </p:nvPr>
        </p:nvSpPr>
        <p:spPr>
          <a:xfrm>
            <a:off x="2290867" y="737044"/>
            <a:ext cx="3664608" cy="488251"/>
          </a:xfrm>
        </p:spPr>
        <p:txBody>
          <a:bodyPr/>
          <a:lstStyle/>
          <a:p>
            <a:r>
              <a:rPr lang="pl-PL" dirty="0"/>
              <a:t>SNAPSHOOT TESTING</a:t>
            </a:r>
            <a:endParaRPr lang="en-GB" dirty="0"/>
          </a:p>
        </p:txBody>
      </p:sp>
      <p:sp>
        <p:nvSpPr>
          <p:cNvPr id="4" name="Text Placeholder 3">
            <a:extLst>
              <a:ext uri="{FF2B5EF4-FFF2-40B4-BE49-F238E27FC236}">
                <a16:creationId xmlns:a16="http://schemas.microsoft.com/office/drawing/2014/main" id="{93CB579E-FCAC-F5E1-2714-27806B5DA8C5}"/>
              </a:ext>
            </a:extLst>
          </p:cNvPr>
          <p:cNvSpPr>
            <a:spLocks noGrp="1"/>
          </p:cNvSpPr>
          <p:nvPr>
            <p:ph type="body" sz="quarter" idx="16"/>
          </p:nvPr>
        </p:nvSpPr>
        <p:spPr>
          <a:xfrm>
            <a:off x="2460170" y="1225295"/>
            <a:ext cx="9421091" cy="1161645"/>
          </a:xfrm>
        </p:spPr>
        <p:txBody>
          <a:bodyPr/>
          <a:lstStyle/>
          <a:p>
            <a:pPr marL="0" indent="0">
              <a:buNone/>
            </a:pPr>
            <a:r>
              <a:rPr lang="pl-PL" dirty="0" err="1"/>
              <a:t>Snapshoot</a:t>
            </a:r>
            <a:r>
              <a:rPr lang="pl-PL" dirty="0"/>
              <a:t> </a:t>
            </a:r>
            <a:r>
              <a:rPr lang="pl-PL" dirty="0" err="1"/>
              <a:t>testing</a:t>
            </a:r>
            <a:r>
              <a:rPr lang="pl-PL" dirty="0"/>
              <a:t> </a:t>
            </a:r>
            <a:r>
              <a:rPr lang="pl-PL" dirty="0" err="1"/>
              <a:t>is</a:t>
            </a:r>
            <a:r>
              <a:rPr lang="pl-PL" dirty="0"/>
              <a:t> </a:t>
            </a:r>
            <a:r>
              <a:rPr lang="pl-PL" dirty="0" err="1"/>
              <a:t>quite</a:t>
            </a:r>
            <a:r>
              <a:rPr lang="pl-PL" dirty="0"/>
              <a:t> </a:t>
            </a:r>
            <a:r>
              <a:rPr lang="pl-PL" dirty="0" err="1"/>
              <a:t>useful</a:t>
            </a:r>
            <a:r>
              <a:rPr lang="pl-PL" dirty="0"/>
              <a:t> </a:t>
            </a:r>
            <a:r>
              <a:rPr lang="pl-PL" dirty="0" err="1"/>
              <a:t>when</a:t>
            </a:r>
            <a:r>
              <a:rPr lang="pl-PL" dirty="0"/>
              <a:t> we </a:t>
            </a:r>
            <a:r>
              <a:rPr lang="pl-PL" dirty="0" err="1"/>
              <a:t>need</a:t>
            </a:r>
            <a:r>
              <a:rPr lang="pl-PL" dirty="0"/>
              <a:t> to </a:t>
            </a:r>
            <a:r>
              <a:rPr lang="pl-PL" dirty="0" err="1"/>
              <a:t>detect</a:t>
            </a:r>
            <a:r>
              <a:rPr lang="pl-PL" dirty="0"/>
              <a:t> </a:t>
            </a:r>
            <a:r>
              <a:rPr lang="pl-PL" dirty="0" err="1"/>
              <a:t>some</a:t>
            </a:r>
            <a:r>
              <a:rPr lang="pl-PL" dirty="0"/>
              <a:t> UI </a:t>
            </a:r>
            <a:r>
              <a:rPr lang="pl-PL" dirty="0" err="1"/>
              <a:t>changes</a:t>
            </a:r>
            <a:r>
              <a:rPr lang="pl-PL" dirty="0"/>
              <a:t> </a:t>
            </a:r>
            <a:r>
              <a:rPr lang="pl-PL" dirty="0" err="1"/>
              <a:t>between</a:t>
            </a:r>
            <a:r>
              <a:rPr lang="pl-PL" dirty="0"/>
              <a:t> version. </a:t>
            </a:r>
            <a:r>
              <a:rPr lang="pl-PL" dirty="0" err="1"/>
              <a:t>Default</a:t>
            </a:r>
            <a:r>
              <a:rPr lang="pl-PL" dirty="0"/>
              <a:t> </a:t>
            </a:r>
            <a:r>
              <a:rPr lang="pl-PL" dirty="0" err="1"/>
              <a:t>snapshoot</a:t>
            </a:r>
            <a:r>
              <a:rPr lang="pl-PL" dirty="0"/>
              <a:t> </a:t>
            </a:r>
            <a:r>
              <a:rPr lang="pl-PL" dirty="0" err="1"/>
              <a:t>is</a:t>
            </a:r>
            <a:r>
              <a:rPr lang="pl-PL" dirty="0"/>
              <a:t> </a:t>
            </a:r>
            <a:r>
              <a:rPr lang="pl-PL" dirty="0" err="1"/>
              <a:t>created</a:t>
            </a:r>
            <a:r>
              <a:rPr lang="pl-PL" dirty="0"/>
              <a:t> </a:t>
            </a:r>
            <a:r>
              <a:rPr lang="pl-PL" dirty="0" err="1"/>
              <a:t>after</a:t>
            </a:r>
            <a:r>
              <a:rPr lang="pl-PL" dirty="0"/>
              <a:t> </a:t>
            </a:r>
            <a:r>
              <a:rPr lang="pl-PL" dirty="0" err="1"/>
              <a:t>first</a:t>
            </a:r>
            <a:r>
              <a:rPr lang="pl-PL" dirty="0"/>
              <a:t> </a:t>
            </a:r>
            <a:r>
              <a:rPr lang="pl-PL" dirty="0" err="1"/>
              <a:t>time</a:t>
            </a:r>
            <a:r>
              <a:rPr lang="pl-PL" dirty="0"/>
              <a:t> </a:t>
            </a:r>
            <a:r>
              <a:rPr lang="pl-PL" dirty="0" err="1"/>
              <a:t>running</a:t>
            </a:r>
            <a:r>
              <a:rPr lang="pl-PL" dirty="0"/>
              <a:t> </a:t>
            </a:r>
            <a:r>
              <a:rPr lang="pl-PL" dirty="0" err="1"/>
              <a:t>some</a:t>
            </a:r>
            <a:r>
              <a:rPr lang="pl-PL" dirty="0"/>
              <a:t> test with </a:t>
            </a:r>
            <a:r>
              <a:rPr lang="pl-PL" dirty="0" err="1"/>
              <a:t>snapshoot</a:t>
            </a:r>
            <a:r>
              <a:rPr lang="pl-PL" dirty="0"/>
              <a:t> </a:t>
            </a:r>
            <a:r>
              <a:rPr lang="pl-PL" dirty="0" err="1"/>
              <a:t>matcher</a:t>
            </a:r>
            <a:r>
              <a:rPr lang="pl-PL" dirty="0"/>
              <a:t> </a:t>
            </a:r>
            <a:r>
              <a:rPr lang="pl-PL" dirty="0" err="1"/>
              <a:t>invoked</a:t>
            </a:r>
            <a:r>
              <a:rPr lang="pl-PL" dirty="0"/>
              <a:t>. </a:t>
            </a:r>
            <a:r>
              <a:rPr lang="pl-PL" dirty="0" err="1"/>
              <a:t>This</a:t>
            </a:r>
            <a:r>
              <a:rPr lang="pl-PL" dirty="0"/>
              <a:t> </a:t>
            </a:r>
            <a:r>
              <a:rPr lang="pl-PL" dirty="0" err="1"/>
              <a:t>apporach</a:t>
            </a:r>
            <a:r>
              <a:rPr lang="pl-PL" dirty="0"/>
              <a:t> </a:t>
            </a:r>
            <a:r>
              <a:rPr lang="pl-PL" dirty="0" err="1"/>
              <a:t>is</a:t>
            </a:r>
            <a:r>
              <a:rPr lang="pl-PL" dirty="0"/>
              <a:t> </a:t>
            </a:r>
            <a:r>
              <a:rPr lang="pl-PL" dirty="0" err="1"/>
              <a:t>called</a:t>
            </a:r>
            <a:r>
              <a:rPr lang="pl-PL" dirty="0"/>
              <a:t> </a:t>
            </a:r>
            <a:r>
              <a:rPr lang="pl-PL" dirty="0" err="1"/>
              <a:t>artifact-based</a:t>
            </a:r>
            <a:r>
              <a:rPr lang="pl-PL" dirty="0"/>
              <a:t> </a:t>
            </a:r>
            <a:r>
              <a:rPr lang="pl-PL" dirty="0" err="1"/>
              <a:t>testing</a:t>
            </a:r>
            <a:r>
              <a:rPr lang="pl-PL" dirty="0"/>
              <a:t>.  </a:t>
            </a:r>
            <a:endParaRPr lang="en-GB" dirty="0"/>
          </a:p>
        </p:txBody>
      </p:sp>
      <p:pic>
        <p:nvPicPr>
          <p:cNvPr id="15" name="Picture 14" descr="Logo&#10;&#10;Description automatically generated">
            <a:extLst>
              <a:ext uri="{FF2B5EF4-FFF2-40B4-BE49-F238E27FC236}">
                <a16:creationId xmlns:a16="http://schemas.microsoft.com/office/drawing/2014/main" id="{7C38257F-ACC9-5AFB-0666-0C5562112329}"/>
              </a:ext>
            </a:extLst>
          </p:cNvPr>
          <p:cNvPicPr>
            <a:picLocks noChangeAspect="1"/>
          </p:cNvPicPr>
          <p:nvPr/>
        </p:nvPicPr>
        <p:blipFill>
          <a:blip r:embed="rId2"/>
          <a:stretch>
            <a:fillRect/>
          </a:stretch>
        </p:blipFill>
        <p:spPr>
          <a:xfrm>
            <a:off x="265348" y="3235290"/>
            <a:ext cx="1098417" cy="1214666"/>
          </a:xfrm>
          <a:prstGeom prst="rect">
            <a:avLst/>
          </a:prstGeom>
        </p:spPr>
      </p:pic>
      <p:pic>
        <p:nvPicPr>
          <p:cNvPr id="17" name="Graphic 16">
            <a:extLst>
              <a:ext uri="{FF2B5EF4-FFF2-40B4-BE49-F238E27FC236}">
                <a16:creationId xmlns:a16="http://schemas.microsoft.com/office/drawing/2014/main" id="{11D7FB70-0F3D-D6E2-2D63-46DAF4063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812" y="139700"/>
            <a:ext cx="1494553" cy="1494553"/>
          </a:xfrm>
          <a:prstGeom prst="rect">
            <a:avLst/>
          </a:prstGeom>
        </p:spPr>
      </p:pic>
      <p:pic>
        <p:nvPicPr>
          <p:cNvPr id="21" name="Graphic 20">
            <a:extLst>
              <a:ext uri="{FF2B5EF4-FFF2-40B4-BE49-F238E27FC236}">
                <a16:creationId xmlns:a16="http://schemas.microsoft.com/office/drawing/2014/main" id="{8A996C6B-F23C-D400-55E4-8F7DE79933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812" y="1634253"/>
            <a:ext cx="1381125" cy="1381125"/>
          </a:xfrm>
          <a:prstGeom prst="rect">
            <a:avLst/>
          </a:prstGeom>
        </p:spPr>
      </p:pic>
      <p:pic>
        <p:nvPicPr>
          <p:cNvPr id="6" name="Graphic 5" descr="Document with solid fill">
            <a:extLst>
              <a:ext uri="{FF2B5EF4-FFF2-40B4-BE49-F238E27FC236}">
                <a16:creationId xmlns:a16="http://schemas.microsoft.com/office/drawing/2014/main" id="{9C8EDF69-7A4D-E7B6-7F71-32D6A01EB7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89561" y="3235290"/>
            <a:ext cx="1500251" cy="1500251"/>
          </a:xfrm>
          <a:prstGeom prst="rect">
            <a:avLst/>
          </a:prstGeom>
        </p:spPr>
      </p:pic>
      <p:sp>
        <p:nvSpPr>
          <p:cNvPr id="7" name="TextBox 6">
            <a:extLst>
              <a:ext uri="{FF2B5EF4-FFF2-40B4-BE49-F238E27FC236}">
                <a16:creationId xmlns:a16="http://schemas.microsoft.com/office/drawing/2014/main" id="{4B4DC8CD-8B46-7A4D-6004-565DB442961A}"/>
              </a:ext>
            </a:extLst>
          </p:cNvPr>
          <p:cNvSpPr txBox="1"/>
          <p:nvPr/>
        </p:nvSpPr>
        <p:spPr>
          <a:xfrm>
            <a:off x="2505693" y="2588959"/>
            <a:ext cx="2876108" cy="646331"/>
          </a:xfrm>
          <a:prstGeom prst="rect">
            <a:avLst/>
          </a:prstGeom>
          <a:noFill/>
        </p:spPr>
        <p:txBody>
          <a:bodyPr wrap="none" rtlCol="0">
            <a:spAutoFit/>
          </a:bodyPr>
          <a:lstStyle/>
          <a:p>
            <a:r>
              <a:rPr lang="pl-PL" dirty="0" err="1"/>
              <a:t>Basically</a:t>
            </a:r>
            <a:r>
              <a:rPr lang="pl-PL" dirty="0"/>
              <a:t> we </a:t>
            </a:r>
            <a:r>
              <a:rPr lang="pl-PL" dirty="0" err="1"/>
              <a:t>will</a:t>
            </a:r>
            <a:r>
              <a:rPr lang="pl-PL" dirty="0"/>
              <a:t> </a:t>
            </a:r>
            <a:r>
              <a:rPr lang="pl-PL" dirty="0" err="1"/>
              <a:t>use</a:t>
            </a:r>
            <a:r>
              <a:rPr lang="pl-PL" dirty="0"/>
              <a:t> </a:t>
            </a:r>
            <a:r>
              <a:rPr lang="pl-PL" dirty="0" err="1"/>
              <a:t>text</a:t>
            </a:r>
            <a:endParaRPr lang="pl-PL" dirty="0"/>
          </a:p>
          <a:p>
            <a:r>
              <a:rPr lang="pl-PL" dirty="0" err="1"/>
              <a:t>Snapshoots</a:t>
            </a:r>
            <a:r>
              <a:rPr lang="pl-PL" dirty="0"/>
              <a:t> in most </a:t>
            </a:r>
            <a:r>
              <a:rPr lang="pl-PL" dirty="0" err="1"/>
              <a:t>cases</a:t>
            </a:r>
            <a:endParaRPr lang="en-GB" dirty="0"/>
          </a:p>
        </p:txBody>
      </p:sp>
      <p:sp>
        <p:nvSpPr>
          <p:cNvPr id="8" name="TextBox 7">
            <a:extLst>
              <a:ext uri="{FF2B5EF4-FFF2-40B4-BE49-F238E27FC236}">
                <a16:creationId xmlns:a16="http://schemas.microsoft.com/office/drawing/2014/main" id="{D11FC7DE-D7BE-87BB-B2FB-B0E3C2DC062F}"/>
              </a:ext>
            </a:extLst>
          </p:cNvPr>
          <p:cNvSpPr txBox="1"/>
          <p:nvPr/>
        </p:nvSpPr>
        <p:spPr>
          <a:xfrm>
            <a:off x="2401632" y="4807665"/>
            <a:ext cx="2310248" cy="369332"/>
          </a:xfrm>
          <a:prstGeom prst="rect">
            <a:avLst/>
          </a:prstGeom>
          <a:noFill/>
        </p:spPr>
        <p:txBody>
          <a:bodyPr wrap="none" rtlCol="0">
            <a:spAutoFit/>
          </a:bodyPr>
          <a:lstStyle/>
          <a:p>
            <a:r>
              <a:rPr lang="pl-PL" dirty="0"/>
              <a:t>But we </a:t>
            </a:r>
            <a:r>
              <a:rPr lang="pl-PL" dirty="0" err="1"/>
              <a:t>can</a:t>
            </a:r>
            <a:r>
              <a:rPr lang="pl-PL" dirty="0"/>
              <a:t> </a:t>
            </a:r>
            <a:r>
              <a:rPr lang="pl-PL" dirty="0" err="1"/>
              <a:t>also</a:t>
            </a:r>
            <a:r>
              <a:rPr lang="pl-PL" dirty="0"/>
              <a:t> </a:t>
            </a:r>
            <a:r>
              <a:rPr lang="pl-PL" dirty="0" err="1"/>
              <a:t>use</a:t>
            </a:r>
            <a:r>
              <a:rPr lang="pl-PL" dirty="0"/>
              <a:t>:</a:t>
            </a:r>
            <a:endParaRPr lang="en-GB" dirty="0"/>
          </a:p>
        </p:txBody>
      </p:sp>
      <p:pic>
        <p:nvPicPr>
          <p:cNvPr id="10" name="Graphic 9" descr="Binary outline">
            <a:extLst>
              <a:ext uri="{FF2B5EF4-FFF2-40B4-BE49-F238E27FC236}">
                <a16:creationId xmlns:a16="http://schemas.microsoft.com/office/drawing/2014/main" id="{6C1C7C67-3616-4048-F4A2-6970C28E42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0586" y="5291584"/>
            <a:ext cx="914400" cy="914400"/>
          </a:xfrm>
          <a:prstGeom prst="rect">
            <a:avLst/>
          </a:prstGeom>
        </p:spPr>
      </p:pic>
      <p:sp>
        <p:nvSpPr>
          <p:cNvPr id="11" name="TextBox 10">
            <a:extLst>
              <a:ext uri="{FF2B5EF4-FFF2-40B4-BE49-F238E27FC236}">
                <a16:creationId xmlns:a16="http://schemas.microsoft.com/office/drawing/2014/main" id="{8947537C-877D-23BC-AD21-BAA4104DAD27}"/>
              </a:ext>
            </a:extLst>
          </p:cNvPr>
          <p:cNvSpPr txBox="1"/>
          <p:nvPr/>
        </p:nvSpPr>
        <p:spPr>
          <a:xfrm>
            <a:off x="4381527" y="6190240"/>
            <a:ext cx="679994" cy="369332"/>
          </a:xfrm>
          <a:prstGeom prst="rect">
            <a:avLst/>
          </a:prstGeom>
          <a:noFill/>
        </p:spPr>
        <p:txBody>
          <a:bodyPr wrap="none" rtlCol="0">
            <a:spAutoFit/>
          </a:bodyPr>
          <a:lstStyle/>
          <a:p>
            <a:r>
              <a:rPr lang="pl-PL" dirty="0" err="1"/>
              <a:t>hash</a:t>
            </a:r>
            <a:endParaRPr lang="en-GB" dirty="0"/>
          </a:p>
        </p:txBody>
      </p:sp>
      <p:pic>
        <p:nvPicPr>
          <p:cNvPr id="14" name="Graphic 13" descr="Images outline">
            <a:extLst>
              <a:ext uri="{FF2B5EF4-FFF2-40B4-BE49-F238E27FC236}">
                <a16:creationId xmlns:a16="http://schemas.microsoft.com/office/drawing/2014/main" id="{A74391D3-7988-0BB2-1C8D-4AD958C065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75610" y="5275840"/>
            <a:ext cx="914400" cy="914400"/>
          </a:xfrm>
          <a:prstGeom prst="rect">
            <a:avLst/>
          </a:prstGeom>
        </p:spPr>
      </p:pic>
      <p:sp>
        <p:nvSpPr>
          <p:cNvPr id="16" name="TextBox 15">
            <a:extLst>
              <a:ext uri="{FF2B5EF4-FFF2-40B4-BE49-F238E27FC236}">
                <a16:creationId xmlns:a16="http://schemas.microsoft.com/office/drawing/2014/main" id="{7A34F749-6B4E-6A58-F03F-A385015FBAB0}"/>
              </a:ext>
            </a:extLst>
          </p:cNvPr>
          <p:cNvSpPr txBox="1"/>
          <p:nvPr/>
        </p:nvSpPr>
        <p:spPr>
          <a:xfrm>
            <a:off x="3246472" y="6198993"/>
            <a:ext cx="949299" cy="369332"/>
          </a:xfrm>
          <a:prstGeom prst="rect">
            <a:avLst/>
          </a:prstGeom>
          <a:noFill/>
        </p:spPr>
        <p:txBody>
          <a:bodyPr wrap="none" rtlCol="0">
            <a:spAutoFit/>
          </a:bodyPr>
          <a:lstStyle/>
          <a:p>
            <a:r>
              <a:rPr lang="pl-PL" dirty="0" err="1"/>
              <a:t>images</a:t>
            </a:r>
            <a:endParaRPr lang="en-GB" dirty="0"/>
          </a:p>
        </p:txBody>
      </p:sp>
      <p:sp>
        <p:nvSpPr>
          <p:cNvPr id="18" name="TextBox 17">
            <a:extLst>
              <a:ext uri="{FF2B5EF4-FFF2-40B4-BE49-F238E27FC236}">
                <a16:creationId xmlns:a16="http://schemas.microsoft.com/office/drawing/2014/main" id="{167A0F9F-A08F-E86A-DA27-71E6C65B5785}"/>
              </a:ext>
            </a:extLst>
          </p:cNvPr>
          <p:cNvSpPr txBox="1"/>
          <p:nvPr/>
        </p:nvSpPr>
        <p:spPr>
          <a:xfrm>
            <a:off x="6466114" y="2588958"/>
            <a:ext cx="5240152" cy="646331"/>
          </a:xfrm>
          <a:prstGeom prst="rect">
            <a:avLst/>
          </a:prstGeom>
          <a:noFill/>
        </p:spPr>
        <p:txBody>
          <a:bodyPr wrap="none" rtlCol="0">
            <a:spAutoFit/>
          </a:bodyPr>
          <a:lstStyle/>
          <a:p>
            <a:r>
              <a:rPr lang="pl-PL" dirty="0" err="1"/>
              <a:t>If</a:t>
            </a:r>
            <a:r>
              <a:rPr lang="pl-PL" dirty="0"/>
              <a:t> </a:t>
            </a:r>
            <a:r>
              <a:rPr lang="pl-PL" dirty="0" err="1"/>
              <a:t>you</a:t>
            </a:r>
            <a:r>
              <a:rPr lang="pl-PL" dirty="0"/>
              <a:t> want to update </a:t>
            </a:r>
            <a:r>
              <a:rPr lang="pl-PL" dirty="0" err="1"/>
              <a:t>snapshoot</a:t>
            </a:r>
            <a:r>
              <a:rPr lang="pl-PL" dirty="0"/>
              <a:t>, </a:t>
            </a:r>
            <a:r>
              <a:rPr lang="pl-PL" dirty="0" err="1"/>
              <a:t>use</a:t>
            </a:r>
            <a:r>
              <a:rPr lang="pl-PL" dirty="0"/>
              <a:t> </a:t>
            </a:r>
            <a:r>
              <a:rPr lang="pl-PL" dirty="0" err="1"/>
              <a:t>command</a:t>
            </a:r>
            <a:r>
              <a:rPr lang="pl-PL" i="1" dirty="0"/>
              <a:t>:</a:t>
            </a:r>
          </a:p>
          <a:p>
            <a:r>
              <a:rPr lang="en-GB" b="1" i="1" dirty="0"/>
              <a:t>jest --</a:t>
            </a:r>
            <a:r>
              <a:rPr lang="en-GB" b="1" i="1" dirty="0" err="1"/>
              <a:t>updateSnapshot</a:t>
            </a:r>
            <a:endParaRPr lang="en-GB" b="1" i="1" dirty="0"/>
          </a:p>
        </p:txBody>
      </p:sp>
      <p:sp>
        <p:nvSpPr>
          <p:cNvPr id="5" name="TextBox 4">
            <a:extLst>
              <a:ext uri="{FF2B5EF4-FFF2-40B4-BE49-F238E27FC236}">
                <a16:creationId xmlns:a16="http://schemas.microsoft.com/office/drawing/2014/main" id="{635C39AE-F587-D361-A6C4-4347A7EBF27B}"/>
              </a:ext>
            </a:extLst>
          </p:cNvPr>
          <p:cNvSpPr txBox="1"/>
          <p:nvPr/>
        </p:nvSpPr>
        <p:spPr>
          <a:xfrm>
            <a:off x="2085896" y="6205984"/>
            <a:ext cx="1268296" cy="369332"/>
          </a:xfrm>
          <a:prstGeom prst="rect">
            <a:avLst/>
          </a:prstGeom>
          <a:noFill/>
        </p:spPr>
        <p:txBody>
          <a:bodyPr wrap="none" rtlCol="0">
            <a:spAutoFit/>
          </a:bodyPr>
          <a:lstStyle/>
          <a:p>
            <a:r>
              <a:rPr lang="pl-PL" dirty="0" err="1"/>
              <a:t>signatures</a:t>
            </a:r>
            <a:endParaRPr lang="en-GB" dirty="0"/>
          </a:p>
        </p:txBody>
      </p:sp>
      <p:pic>
        <p:nvPicPr>
          <p:cNvPr id="12" name="Graphic 11" descr="Key with solid fill">
            <a:extLst>
              <a:ext uri="{FF2B5EF4-FFF2-40B4-BE49-F238E27FC236}">
                <a16:creationId xmlns:a16="http://schemas.microsoft.com/office/drawing/2014/main" id="{05FFF80F-B300-4D27-51C6-D8077B308F1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201496" y="5340352"/>
            <a:ext cx="914400" cy="914400"/>
          </a:xfrm>
          <a:prstGeom prst="rect">
            <a:avLst/>
          </a:prstGeom>
        </p:spPr>
      </p:pic>
    </p:spTree>
    <p:extLst>
      <p:ext uri="{BB962C8B-B14F-4D97-AF65-F5344CB8AC3E}">
        <p14:creationId xmlns:p14="http://schemas.microsoft.com/office/powerpoint/2010/main" val="11137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2021159" y="168354"/>
            <a:ext cx="6343650" cy="1325880"/>
          </a:xfrm>
        </p:spPr>
        <p:txBody>
          <a:bodyPr>
            <a:normAutofit/>
          </a:bodyPr>
          <a:lstStyle/>
          <a:p>
            <a:r>
              <a:rPr lang="pl-PL" dirty="0"/>
              <a:t>REAL</a:t>
            </a:r>
            <a:br>
              <a:rPr lang="pl-PL" dirty="0"/>
            </a:br>
            <a:r>
              <a:rPr lang="pl-PL" dirty="0"/>
              <a:t>MOTIVATION</a:t>
            </a:r>
            <a:endParaRPr lang="en-ZA" dirty="0"/>
          </a:p>
        </p:txBody>
      </p:sp>
      <p:sp>
        <p:nvSpPr>
          <p:cNvPr id="5" name="Text Placeholder 4">
            <a:extLst>
              <a:ext uri="{FF2B5EF4-FFF2-40B4-BE49-F238E27FC236}">
                <a16:creationId xmlns:a16="http://schemas.microsoft.com/office/drawing/2014/main" id="{36A9153D-629D-61FB-F3FA-DB23124819B3}"/>
              </a:ext>
            </a:extLst>
          </p:cNvPr>
          <p:cNvSpPr>
            <a:spLocks noGrp="1"/>
          </p:cNvSpPr>
          <p:nvPr>
            <p:ph type="body" sz="quarter" idx="13"/>
          </p:nvPr>
        </p:nvSpPr>
        <p:spPr>
          <a:xfrm>
            <a:off x="-730251" y="7356950"/>
            <a:ext cx="6400800" cy="3657600"/>
          </a:xfrm>
        </p:spPr>
        <p:txBody>
          <a:bodyPr/>
          <a:lstStyle/>
          <a:p>
            <a:endParaRPr lang="en-GB" dirty="0"/>
          </a:p>
        </p:txBody>
      </p:sp>
      <p:sp>
        <p:nvSpPr>
          <p:cNvPr id="3" name="TextBox 2">
            <a:extLst>
              <a:ext uri="{FF2B5EF4-FFF2-40B4-BE49-F238E27FC236}">
                <a16:creationId xmlns:a16="http://schemas.microsoft.com/office/drawing/2014/main" id="{7F17E1DD-7F46-26D6-451F-34A514C4C988}"/>
              </a:ext>
            </a:extLst>
          </p:cNvPr>
          <p:cNvSpPr txBox="1"/>
          <p:nvPr/>
        </p:nvSpPr>
        <p:spPr>
          <a:xfrm>
            <a:off x="2778919" y="1494234"/>
            <a:ext cx="9315450" cy="1200329"/>
          </a:xfrm>
          <a:prstGeom prst="rect">
            <a:avLst/>
          </a:prstGeom>
          <a:noFill/>
        </p:spPr>
        <p:txBody>
          <a:bodyPr wrap="square" rtlCol="0">
            <a:spAutoFit/>
          </a:bodyPr>
          <a:lstStyle/>
          <a:p>
            <a:r>
              <a:rPr lang="pl-PL" sz="2400" dirty="0">
                <a:latin typeface="Leelawadee UI" panose="020B0502040204020203" pitchFamily="34" charset="-34"/>
                <a:cs typeface="Leelawadee UI" panose="020B0502040204020203" pitchFamily="34" charset="-34"/>
              </a:rPr>
              <a:t>The </a:t>
            </a:r>
            <a:r>
              <a:rPr lang="pl-PL" sz="2400" dirty="0" err="1">
                <a:solidFill>
                  <a:schemeClr val="tx2">
                    <a:lumMod val="25000"/>
                  </a:schemeClr>
                </a:solidFill>
                <a:latin typeface="Leelawadee UI" panose="020B0502040204020203" pitchFamily="34" charset="-34"/>
                <a:cs typeface="Leelawadee UI" panose="020B0502040204020203" pitchFamily="34" charset="-34"/>
              </a:rPr>
              <a:t>main</a:t>
            </a:r>
            <a:r>
              <a:rPr lang="pl-PL" sz="2400" dirty="0">
                <a:solidFill>
                  <a:schemeClr val="tx2">
                    <a:lumMod val="25000"/>
                  </a:schemeClr>
                </a:solidFill>
                <a:latin typeface="Leelawadee UI" panose="020B0502040204020203" pitchFamily="34" charset="-34"/>
                <a:cs typeface="Leelawadee UI" panose="020B0502040204020203" pitchFamily="34" charset="-34"/>
              </a:rPr>
              <a:t> </a:t>
            </a:r>
            <a:r>
              <a:rPr lang="pl-PL" sz="2400" dirty="0" err="1">
                <a:solidFill>
                  <a:schemeClr val="tx2">
                    <a:lumMod val="25000"/>
                  </a:schemeClr>
                </a:solidFill>
                <a:latin typeface="Leelawadee UI" panose="020B0502040204020203" pitchFamily="34" charset="-34"/>
                <a:cs typeface="Leelawadee UI" panose="020B0502040204020203" pitchFamily="34" charset="-34"/>
              </a:rPr>
              <a:t>purpose</a:t>
            </a:r>
            <a:r>
              <a:rPr lang="pl-PL" sz="2400" dirty="0">
                <a:latin typeface="Leelawadee UI" panose="020B0502040204020203" pitchFamily="34" charset="-34"/>
                <a:cs typeface="Leelawadee UI" panose="020B0502040204020203" pitchFamily="34" charset="-34"/>
              </a:rPr>
              <a:t> by </a:t>
            </a:r>
            <a:r>
              <a:rPr lang="pl-PL" sz="2400" dirty="0" err="1">
                <a:latin typeface="Leelawadee UI" panose="020B0502040204020203" pitchFamily="34" charset="-34"/>
                <a:cs typeface="Leelawadee UI" panose="020B0502040204020203" pitchFamily="34" charset="-34"/>
              </a:rPr>
              <a:t>doing</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this</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presentation</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is</a:t>
            </a:r>
            <a:r>
              <a:rPr lang="pl-PL" sz="2400" dirty="0">
                <a:latin typeface="Leelawadee UI" panose="020B0502040204020203" pitchFamily="34" charset="-34"/>
                <a:cs typeface="Leelawadee UI" panose="020B0502040204020203" pitchFamily="34" charset="-34"/>
              </a:rPr>
              <a:t> to </a:t>
            </a:r>
            <a:r>
              <a:rPr lang="pl-PL" sz="2400" dirty="0" err="1">
                <a:latin typeface="Leelawadee UI" panose="020B0502040204020203" pitchFamily="34" charset="-34"/>
                <a:cs typeface="Leelawadee UI" panose="020B0502040204020203" pitchFamily="34" charset="-34"/>
              </a:rPr>
              <a:t>inspire</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others</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how</a:t>
            </a:r>
            <a:r>
              <a:rPr lang="pl-PL" sz="2400" dirty="0">
                <a:latin typeface="Leelawadee UI" panose="020B0502040204020203" pitchFamily="34" charset="-34"/>
                <a:cs typeface="Leelawadee UI" panose="020B0502040204020203" pitchFamily="34" charset="-34"/>
              </a:rPr>
              <a:t> to </a:t>
            </a:r>
            <a:r>
              <a:rPr lang="pl-PL" sz="2400" dirty="0" err="1">
                <a:latin typeface="Leelawadee UI" panose="020B0502040204020203" pitchFamily="34" charset="-34"/>
                <a:cs typeface="Leelawadee UI" panose="020B0502040204020203" pitchFamily="34" charset="-34"/>
              </a:rPr>
              <a:t>obtain</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benefits</a:t>
            </a:r>
            <a:r>
              <a:rPr lang="pl-PL" sz="2400" dirty="0">
                <a:latin typeface="Leelawadee UI" panose="020B0502040204020203" pitchFamily="34" charset="-34"/>
                <a:cs typeface="Leelawadee UI" panose="020B0502040204020203" pitchFamily="34" charset="-34"/>
              </a:rPr>
              <a:t> of </a:t>
            </a:r>
            <a:r>
              <a:rPr lang="pl-PL" sz="2400" dirty="0" err="1">
                <a:latin typeface="Leelawadee UI" panose="020B0502040204020203" pitchFamily="34" charset="-34"/>
                <a:cs typeface="Leelawadee UI" panose="020B0502040204020203" pitchFamily="34" charset="-34"/>
              </a:rPr>
              <a:t>using</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some</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frontend</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tools</a:t>
            </a:r>
            <a:r>
              <a:rPr lang="pl-PL" sz="2400" dirty="0">
                <a:latin typeface="Leelawadee UI" panose="020B0502040204020203" pitchFamily="34" charset="-34"/>
                <a:cs typeface="Leelawadee UI" panose="020B0502040204020203" pitchFamily="34" charset="-34"/>
              </a:rPr>
              <a:t>.</a:t>
            </a:r>
          </a:p>
          <a:p>
            <a:r>
              <a:rPr lang="pl-PL" sz="2400" dirty="0">
                <a:solidFill>
                  <a:schemeClr val="accent3">
                    <a:lumMod val="75000"/>
                  </a:schemeClr>
                </a:solidFill>
                <a:latin typeface="Leelawadee UI" panose="020B0502040204020203" pitchFamily="34" charset="-34"/>
                <a:cs typeface="Leelawadee UI" panose="020B0502040204020203" pitchFamily="34" charset="-34"/>
              </a:rPr>
              <a:t>Second</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is</a:t>
            </a:r>
            <a:r>
              <a:rPr lang="pl-PL" sz="2400" dirty="0">
                <a:latin typeface="Leelawadee UI" panose="020B0502040204020203" pitchFamily="34" charset="-34"/>
                <a:cs typeface="Leelawadee UI" panose="020B0502040204020203" pitchFamily="34" charset="-34"/>
              </a:rPr>
              <a:t> to </a:t>
            </a:r>
            <a:r>
              <a:rPr lang="pl-PL" sz="2400" dirty="0" err="1">
                <a:latin typeface="Leelawadee UI" panose="020B0502040204020203" pitchFamily="34" charset="-34"/>
                <a:cs typeface="Leelawadee UI" panose="020B0502040204020203" pitchFamily="34" charset="-34"/>
              </a:rPr>
              <a:t>propagate</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knownledge</a:t>
            </a:r>
            <a:r>
              <a:rPr lang="pl-PL" sz="2400" dirty="0">
                <a:latin typeface="Leelawadee UI" panose="020B0502040204020203" pitchFamily="34" charset="-34"/>
                <a:cs typeface="Leelawadee UI" panose="020B0502040204020203" pitchFamily="34" charset="-34"/>
              </a:rPr>
              <a:t> </a:t>
            </a:r>
            <a:r>
              <a:rPr lang="pl-PL" sz="2400" dirty="0" err="1">
                <a:latin typeface="Leelawadee UI" panose="020B0502040204020203" pitchFamily="34" charset="-34"/>
                <a:cs typeface="Leelawadee UI" panose="020B0502040204020203" pitchFamily="34" charset="-34"/>
              </a:rPr>
              <a:t>about</a:t>
            </a:r>
            <a:r>
              <a:rPr lang="pl-PL" sz="2400" dirty="0">
                <a:latin typeface="Leelawadee UI" panose="020B0502040204020203" pitchFamily="34" charset="-34"/>
                <a:cs typeface="Leelawadee UI" panose="020B0502040204020203" pitchFamily="34" charset="-34"/>
              </a:rPr>
              <a:t> modern </a:t>
            </a:r>
            <a:r>
              <a:rPr lang="pl-PL" sz="2400" dirty="0" err="1">
                <a:latin typeface="Leelawadee UI" panose="020B0502040204020203" pitchFamily="34" charset="-34"/>
                <a:cs typeface="Leelawadee UI" panose="020B0502040204020203" pitchFamily="34" charset="-34"/>
              </a:rPr>
              <a:t>frontend</a:t>
            </a:r>
            <a:r>
              <a:rPr lang="pl-PL" sz="2400" dirty="0">
                <a:latin typeface="Leelawadee UI" panose="020B0502040204020203" pitchFamily="34" charset="-34"/>
                <a:cs typeface="Leelawadee UI" panose="020B0502040204020203" pitchFamily="34" charset="-34"/>
              </a:rPr>
              <a:t>.</a:t>
            </a:r>
            <a:endParaRPr lang="en-GB" sz="2400" dirty="0">
              <a:latin typeface="Leelawadee UI" panose="020B0502040204020203" pitchFamily="34" charset="-34"/>
              <a:cs typeface="Leelawadee UI" panose="020B0502040204020203" pitchFamily="34" charset="-34"/>
            </a:endParaRPr>
          </a:p>
        </p:txBody>
      </p:sp>
      <p:pic>
        <p:nvPicPr>
          <p:cNvPr id="6" name="Picture 5" descr="A picture containing text, transport, aircraft&#10;&#10;Description automatically generated">
            <a:extLst>
              <a:ext uri="{FF2B5EF4-FFF2-40B4-BE49-F238E27FC236}">
                <a16:creationId xmlns:a16="http://schemas.microsoft.com/office/drawing/2014/main" id="{D0F00141-C1ED-691B-2A57-FEBE13FB9706}"/>
              </a:ext>
            </a:extLst>
          </p:cNvPr>
          <p:cNvPicPr>
            <a:picLocks noChangeAspect="1"/>
          </p:cNvPicPr>
          <p:nvPr/>
        </p:nvPicPr>
        <p:blipFill>
          <a:blip r:embed="rId2"/>
          <a:stretch>
            <a:fillRect/>
          </a:stretch>
        </p:blipFill>
        <p:spPr>
          <a:xfrm>
            <a:off x="6007893" y="3269457"/>
            <a:ext cx="1219200" cy="1219200"/>
          </a:xfrm>
          <a:prstGeom prst="rect">
            <a:avLst/>
          </a:prstGeom>
        </p:spPr>
      </p:pic>
      <p:pic>
        <p:nvPicPr>
          <p:cNvPr id="8" name="Picture 7" descr="A picture containing accessory&#10;&#10;Description automatically generated">
            <a:extLst>
              <a:ext uri="{FF2B5EF4-FFF2-40B4-BE49-F238E27FC236}">
                <a16:creationId xmlns:a16="http://schemas.microsoft.com/office/drawing/2014/main" id="{F276FD6B-6E5F-DC1C-EE54-3F49C7265CD3}"/>
              </a:ext>
            </a:extLst>
          </p:cNvPr>
          <p:cNvPicPr>
            <a:picLocks noChangeAspect="1"/>
          </p:cNvPicPr>
          <p:nvPr/>
        </p:nvPicPr>
        <p:blipFill>
          <a:blip r:embed="rId3"/>
          <a:stretch>
            <a:fillRect/>
          </a:stretch>
        </p:blipFill>
        <p:spPr>
          <a:xfrm>
            <a:off x="6617493" y="4020443"/>
            <a:ext cx="1219200" cy="1219200"/>
          </a:xfrm>
          <a:prstGeom prst="rect">
            <a:avLst/>
          </a:prstGeom>
        </p:spPr>
      </p:pic>
    </p:spTree>
    <p:extLst>
      <p:ext uri="{BB962C8B-B14F-4D97-AF65-F5344CB8AC3E}">
        <p14:creationId xmlns:p14="http://schemas.microsoft.com/office/powerpoint/2010/main" val="2341353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0505-DE4B-1EA6-B26C-E395DAE981F4}"/>
              </a:ext>
            </a:extLst>
          </p:cNvPr>
          <p:cNvSpPr>
            <a:spLocks noGrp="1"/>
          </p:cNvSpPr>
          <p:nvPr>
            <p:ph type="title"/>
          </p:nvPr>
        </p:nvSpPr>
        <p:spPr>
          <a:xfrm>
            <a:off x="2160241" y="139700"/>
            <a:ext cx="8232648" cy="655947"/>
          </a:xfrm>
        </p:spPr>
        <p:txBody>
          <a:bodyPr>
            <a:normAutofit fontScale="90000"/>
          </a:bodyPr>
          <a:lstStyle/>
          <a:p>
            <a:r>
              <a:rPr lang="pl-PL" dirty="0"/>
              <a:t>UNIT TESTS – MOCKING</a:t>
            </a:r>
            <a:endParaRPr lang="en-GB" dirty="0"/>
          </a:p>
        </p:txBody>
      </p:sp>
      <p:sp>
        <p:nvSpPr>
          <p:cNvPr id="3" name="Text Placeholder 2">
            <a:extLst>
              <a:ext uri="{FF2B5EF4-FFF2-40B4-BE49-F238E27FC236}">
                <a16:creationId xmlns:a16="http://schemas.microsoft.com/office/drawing/2014/main" id="{D472638C-7894-A944-B7CC-C00F7B286EF3}"/>
              </a:ext>
            </a:extLst>
          </p:cNvPr>
          <p:cNvSpPr>
            <a:spLocks noGrp="1"/>
          </p:cNvSpPr>
          <p:nvPr>
            <p:ph type="body" idx="13"/>
          </p:nvPr>
        </p:nvSpPr>
        <p:spPr>
          <a:xfrm>
            <a:off x="2290867" y="737044"/>
            <a:ext cx="4478068" cy="488251"/>
          </a:xfrm>
        </p:spPr>
        <p:txBody>
          <a:bodyPr/>
          <a:lstStyle/>
          <a:p>
            <a:r>
              <a:rPr lang="pl-PL" dirty="0" err="1"/>
              <a:t>MOCKIng</a:t>
            </a:r>
            <a:r>
              <a:rPr lang="pl-PL" dirty="0"/>
              <a:t> BASE FUNCTIONALITY</a:t>
            </a:r>
            <a:endParaRPr lang="en-GB" dirty="0"/>
          </a:p>
        </p:txBody>
      </p:sp>
      <p:sp>
        <p:nvSpPr>
          <p:cNvPr id="4" name="Text Placeholder 3">
            <a:extLst>
              <a:ext uri="{FF2B5EF4-FFF2-40B4-BE49-F238E27FC236}">
                <a16:creationId xmlns:a16="http://schemas.microsoft.com/office/drawing/2014/main" id="{93CB579E-FCAC-F5E1-2714-27806B5DA8C5}"/>
              </a:ext>
            </a:extLst>
          </p:cNvPr>
          <p:cNvSpPr>
            <a:spLocks noGrp="1"/>
          </p:cNvSpPr>
          <p:nvPr>
            <p:ph type="body" sz="quarter" idx="16"/>
          </p:nvPr>
        </p:nvSpPr>
        <p:spPr>
          <a:xfrm>
            <a:off x="2460169" y="1100826"/>
            <a:ext cx="9421091" cy="1161645"/>
          </a:xfrm>
        </p:spPr>
        <p:txBody>
          <a:bodyPr/>
          <a:lstStyle/>
          <a:p>
            <a:pPr marL="0" indent="0">
              <a:buNone/>
            </a:pPr>
            <a:r>
              <a:rPr lang="pl-PL" dirty="0"/>
              <a:t>We </a:t>
            </a:r>
            <a:r>
              <a:rPr lang="pl-PL" dirty="0" err="1"/>
              <a:t>can</a:t>
            </a:r>
            <a:r>
              <a:rPr lang="pl-PL" dirty="0"/>
              <a:t> </a:t>
            </a:r>
            <a:r>
              <a:rPr lang="pl-PL" dirty="0" err="1"/>
              <a:t>mock</a:t>
            </a:r>
            <a:r>
              <a:rPr lang="pl-PL" dirty="0"/>
              <a:t> in Jest </a:t>
            </a:r>
            <a:r>
              <a:rPr lang="pl-PL" dirty="0" err="1"/>
              <a:t>our</a:t>
            </a:r>
            <a:r>
              <a:rPr lang="pl-PL" dirty="0"/>
              <a:t> </a:t>
            </a:r>
            <a:r>
              <a:rPr lang="pl-PL" dirty="0" err="1"/>
              <a:t>targets</a:t>
            </a:r>
            <a:r>
              <a:rPr lang="pl-PL" dirty="0"/>
              <a:t> in </a:t>
            </a:r>
            <a:r>
              <a:rPr lang="pl-PL" dirty="0" err="1"/>
              <a:t>many</a:t>
            </a:r>
            <a:r>
              <a:rPr lang="pl-PL" dirty="0"/>
              <a:t> </a:t>
            </a:r>
            <a:r>
              <a:rPr lang="pl-PL" dirty="0" err="1"/>
              <a:t>ways</a:t>
            </a:r>
            <a:r>
              <a:rPr lang="pl-PL" dirty="0"/>
              <a:t>. Most popular </a:t>
            </a:r>
            <a:r>
              <a:rPr lang="pl-PL" dirty="0" err="1"/>
              <a:t>are</a:t>
            </a:r>
            <a:r>
              <a:rPr lang="pl-PL" dirty="0"/>
              <a:t>: </a:t>
            </a:r>
            <a:r>
              <a:rPr lang="pl-PL" dirty="0" err="1"/>
              <a:t>mocking</a:t>
            </a:r>
            <a:r>
              <a:rPr lang="pl-PL" dirty="0"/>
              <a:t> </a:t>
            </a:r>
            <a:r>
              <a:rPr lang="pl-PL" dirty="0" err="1"/>
              <a:t>global</a:t>
            </a:r>
            <a:r>
              <a:rPr lang="pl-PL" dirty="0"/>
              <a:t> </a:t>
            </a:r>
            <a:r>
              <a:rPr lang="pl-PL" dirty="0" err="1"/>
              <a:t>accessors</a:t>
            </a:r>
            <a:r>
              <a:rPr lang="pl-PL" dirty="0"/>
              <a:t>, </a:t>
            </a:r>
            <a:r>
              <a:rPr lang="pl-PL" dirty="0" err="1"/>
              <a:t>mocking</a:t>
            </a:r>
            <a:r>
              <a:rPr lang="pl-PL" dirty="0"/>
              <a:t> system </a:t>
            </a:r>
            <a:r>
              <a:rPr lang="pl-PL" dirty="0" err="1"/>
              <a:t>datetime</a:t>
            </a:r>
            <a:r>
              <a:rPr lang="pl-PL" dirty="0"/>
              <a:t>, </a:t>
            </a:r>
            <a:r>
              <a:rPr lang="pl-PL" dirty="0" err="1"/>
              <a:t>mocking</a:t>
            </a:r>
            <a:r>
              <a:rPr lang="pl-PL" dirty="0"/>
              <a:t> </a:t>
            </a:r>
            <a:r>
              <a:rPr lang="pl-PL" dirty="0" err="1"/>
              <a:t>hooks</a:t>
            </a:r>
            <a:r>
              <a:rPr lang="pl-PL" dirty="0"/>
              <a:t> and </a:t>
            </a:r>
            <a:r>
              <a:rPr lang="pl-PL" dirty="0" err="1"/>
              <a:t>other</a:t>
            </a:r>
            <a:r>
              <a:rPr lang="pl-PL" dirty="0"/>
              <a:t> </a:t>
            </a:r>
            <a:r>
              <a:rPr lang="pl-PL" dirty="0" err="1"/>
              <a:t>things</a:t>
            </a:r>
            <a:r>
              <a:rPr lang="pl-PL" dirty="0"/>
              <a:t>.</a:t>
            </a:r>
            <a:endParaRPr lang="en-GB" dirty="0"/>
          </a:p>
        </p:txBody>
      </p:sp>
      <p:pic>
        <p:nvPicPr>
          <p:cNvPr id="15" name="Picture 14" descr="Logo&#10;&#10;Description automatically generated">
            <a:extLst>
              <a:ext uri="{FF2B5EF4-FFF2-40B4-BE49-F238E27FC236}">
                <a16:creationId xmlns:a16="http://schemas.microsoft.com/office/drawing/2014/main" id="{7C38257F-ACC9-5AFB-0666-0C5562112329}"/>
              </a:ext>
            </a:extLst>
          </p:cNvPr>
          <p:cNvPicPr>
            <a:picLocks noChangeAspect="1"/>
          </p:cNvPicPr>
          <p:nvPr/>
        </p:nvPicPr>
        <p:blipFill>
          <a:blip r:embed="rId2"/>
          <a:stretch>
            <a:fillRect/>
          </a:stretch>
        </p:blipFill>
        <p:spPr>
          <a:xfrm>
            <a:off x="265348" y="3235290"/>
            <a:ext cx="1098417" cy="1214666"/>
          </a:xfrm>
          <a:prstGeom prst="rect">
            <a:avLst/>
          </a:prstGeom>
        </p:spPr>
      </p:pic>
      <p:pic>
        <p:nvPicPr>
          <p:cNvPr id="17" name="Graphic 16">
            <a:extLst>
              <a:ext uri="{FF2B5EF4-FFF2-40B4-BE49-F238E27FC236}">
                <a16:creationId xmlns:a16="http://schemas.microsoft.com/office/drawing/2014/main" id="{11D7FB70-0F3D-D6E2-2D63-46DAF4063E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812" y="139700"/>
            <a:ext cx="1494553" cy="1494553"/>
          </a:xfrm>
          <a:prstGeom prst="rect">
            <a:avLst/>
          </a:prstGeom>
        </p:spPr>
      </p:pic>
      <p:pic>
        <p:nvPicPr>
          <p:cNvPr id="21" name="Graphic 20">
            <a:extLst>
              <a:ext uri="{FF2B5EF4-FFF2-40B4-BE49-F238E27FC236}">
                <a16:creationId xmlns:a16="http://schemas.microsoft.com/office/drawing/2014/main" id="{8A996C6B-F23C-D400-55E4-8F7DE79933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812" y="1634253"/>
            <a:ext cx="1381125" cy="1381125"/>
          </a:xfrm>
          <a:prstGeom prst="rect">
            <a:avLst/>
          </a:prstGeom>
        </p:spPr>
      </p:pic>
      <p:sp>
        <p:nvSpPr>
          <p:cNvPr id="5" name="Text Placeholder 2">
            <a:extLst>
              <a:ext uri="{FF2B5EF4-FFF2-40B4-BE49-F238E27FC236}">
                <a16:creationId xmlns:a16="http://schemas.microsoft.com/office/drawing/2014/main" id="{186C3A4F-C7C0-4249-BECC-2918878CB48F}"/>
              </a:ext>
            </a:extLst>
          </p:cNvPr>
          <p:cNvSpPr txBox="1">
            <a:spLocks/>
          </p:cNvSpPr>
          <p:nvPr/>
        </p:nvSpPr>
        <p:spPr>
          <a:xfrm>
            <a:off x="2290867" y="3668242"/>
            <a:ext cx="3664608" cy="48825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err="1"/>
              <a:t>MOCKIng</a:t>
            </a:r>
            <a:r>
              <a:rPr lang="pl-PL" dirty="0"/>
              <a:t> </a:t>
            </a:r>
            <a:r>
              <a:rPr lang="pl-PL" dirty="0" err="1"/>
              <a:t>libraries</a:t>
            </a:r>
            <a:endParaRPr lang="en-GB" dirty="0"/>
          </a:p>
        </p:txBody>
      </p:sp>
      <p:sp>
        <p:nvSpPr>
          <p:cNvPr id="9" name="Text Placeholder 3">
            <a:extLst>
              <a:ext uri="{FF2B5EF4-FFF2-40B4-BE49-F238E27FC236}">
                <a16:creationId xmlns:a16="http://schemas.microsoft.com/office/drawing/2014/main" id="{7B046A56-0A1F-1221-549A-BCBA992A3EC5}"/>
              </a:ext>
            </a:extLst>
          </p:cNvPr>
          <p:cNvSpPr txBox="1">
            <a:spLocks/>
          </p:cNvSpPr>
          <p:nvPr/>
        </p:nvSpPr>
        <p:spPr>
          <a:xfrm>
            <a:off x="2290867" y="4067586"/>
            <a:ext cx="4886698" cy="1161645"/>
          </a:xfrm>
          <a:prstGeom prst="rect">
            <a:avLst/>
          </a:prstGeom>
        </p:spPr>
        <p:txBody>
          <a:bodyPr vert="horz" lIns="91440" tIns="45720" rIns="91440" bIns="45720" rtlCol="0">
            <a:noAutofit/>
          </a:bodyPr>
          <a:lstStyle>
            <a:lvl1pPr marL="285750" indent="-285750" algn="l" defTabSz="914400" rtl="0" eaLnBrk="1" latinLnBrk="0" hangingPunct="1">
              <a:lnSpc>
                <a:spcPts val="26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dirty="0"/>
              <a:t>We </a:t>
            </a:r>
            <a:r>
              <a:rPr lang="pl-PL" dirty="0" err="1"/>
              <a:t>can</a:t>
            </a:r>
            <a:r>
              <a:rPr lang="pl-PL" dirty="0"/>
              <a:t> </a:t>
            </a:r>
            <a:r>
              <a:rPr lang="pl-PL" dirty="0" err="1"/>
              <a:t>also</a:t>
            </a:r>
            <a:r>
              <a:rPr lang="pl-PL" dirty="0"/>
              <a:t> </a:t>
            </a:r>
            <a:r>
              <a:rPr lang="pl-PL" dirty="0" err="1"/>
              <a:t>mock</a:t>
            </a:r>
            <a:r>
              <a:rPr lang="pl-PL" dirty="0"/>
              <a:t> </a:t>
            </a:r>
            <a:r>
              <a:rPr lang="pl-PL" dirty="0" err="1"/>
              <a:t>some</a:t>
            </a:r>
            <a:r>
              <a:rPr lang="pl-PL" dirty="0"/>
              <a:t> module in </a:t>
            </a:r>
            <a:r>
              <a:rPr lang="pl-PL" dirty="0" err="1"/>
              <a:t>library</a:t>
            </a:r>
            <a:r>
              <a:rPr lang="pl-PL" dirty="0"/>
              <a:t> </a:t>
            </a:r>
            <a:r>
              <a:rPr lang="pl-PL" dirty="0" err="1"/>
              <a:t>or</a:t>
            </a:r>
            <a:r>
              <a:rPr lang="pl-PL" dirty="0"/>
              <a:t> </a:t>
            </a:r>
            <a:r>
              <a:rPr lang="pl-PL" dirty="0" err="1"/>
              <a:t>all</a:t>
            </a:r>
            <a:r>
              <a:rPr lang="pl-PL" dirty="0"/>
              <a:t> </a:t>
            </a:r>
            <a:r>
              <a:rPr lang="pl-PL" dirty="0" err="1"/>
              <a:t>library</a:t>
            </a:r>
            <a:r>
              <a:rPr lang="pl-PL" dirty="0"/>
              <a:t>, </a:t>
            </a:r>
            <a:r>
              <a:rPr lang="pl-PL" dirty="0" err="1"/>
              <a:t>when</a:t>
            </a:r>
            <a:r>
              <a:rPr lang="pl-PL" dirty="0"/>
              <a:t> we </a:t>
            </a:r>
            <a:r>
              <a:rPr lang="pl-PL" dirty="0" err="1"/>
              <a:t>really</a:t>
            </a:r>
            <a:r>
              <a:rPr lang="pl-PL" dirty="0"/>
              <a:t> </a:t>
            </a:r>
            <a:r>
              <a:rPr lang="pl-PL" dirty="0" err="1"/>
              <a:t>need</a:t>
            </a:r>
            <a:r>
              <a:rPr lang="pl-PL" dirty="0"/>
              <a:t> </a:t>
            </a:r>
            <a:r>
              <a:rPr lang="pl-PL" dirty="0" err="1"/>
              <a:t>it</a:t>
            </a:r>
            <a:r>
              <a:rPr lang="pl-PL" dirty="0"/>
              <a:t>. </a:t>
            </a:r>
            <a:r>
              <a:rPr lang="pl-PL" dirty="0" err="1"/>
              <a:t>Every</a:t>
            </a:r>
            <a:r>
              <a:rPr lang="pl-PL" dirty="0"/>
              <a:t> </a:t>
            </a:r>
            <a:r>
              <a:rPr lang="pl-PL" dirty="0" err="1"/>
              <a:t>mock</a:t>
            </a:r>
            <a:r>
              <a:rPr lang="pl-PL" dirty="0"/>
              <a:t> </a:t>
            </a:r>
            <a:r>
              <a:rPr lang="pl-PL" dirty="0" err="1"/>
              <a:t>can</a:t>
            </a:r>
            <a:r>
              <a:rPr lang="pl-PL" dirty="0"/>
              <a:t> be reset </a:t>
            </a:r>
            <a:r>
              <a:rPr lang="pl-PL" dirty="0" err="1"/>
              <a:t>after</a:t>
            </a:r>
            <a:r>
              <a:rPr lang="pl-PL" dirty="0"/>
              <a:t> </a:t>
            </a:r>
            <a:r>
              <a:rPr lang="pl-PL" dirty="0" err="1"/>
              <a:t>each</a:t>
            </a:r>
            <a:r>
              <a:rPr lang="pl-PL" dirty="0"/>
              <a:t> test </a:t>
            </a:r>
            <a:r>
              <a:rPr lang="pl-PL" dirty="0" err="1"/>
              <a:t>if</a:t>
            </a:r>
            <a:r>
              <a:rPr lang="pl-PL" dirty="0"/>
              <a:t> we want </a:t>
            </a:r>
            <a:r>
              <a:rPr lang="pl-PL" dirty="0" err="1"/>
              <a:t>it</a:t>
            </a:r>
            <a:r>
              <a:rPr lang="pl-PL" dirty="0"/>
              <a:t>.</a:t>
            </a:r>
            <a:endParaRPr lang="en-GB" dirty="0"/>
          </a:p>
        </p:txBody>
      </p:sp>
      <p:pic>
        <p:nvPicPr>
          <p:cNvPr id="13" name="Picture 12" descr="Text&#10;&#10;Description automatically generated">
            <a:extLst>
              <a:ext uri="{FF2B5EF4-FFF2-40B4-BE49-F238E27FC236}">
                <a16:creationId xmlns:a16="http://schemas.microsoft.com/office/drawing/2014/main" id="{55A3AB4B-2CE9-A0E1-9CA8-9F40A445E039}"/>
              </a:ext>
            </a:extLst>
          </p:cNvPr>
          <p:cNvPicPr>
            <a:picLocks noChangeAspect="1"/>
          </p:cNvPicPr>
          <p:nvPr/>
        </p:nvPicPr>
        <p:blipFill>
          <a:blip r:embed="rId7"/>
          <a:stretch>
            <a:fillRect/>
          </a:stretch>
        </p:blipFill>
        <p:spPr>
          <a:xfrm>
            <a:off x="7170715" y="3235290"/>
            <a:ext cx="4893595" cy="3483010"/>
          </a:xfrm>
          <a:prstGeom prst="rect">
            <a:avLst/>
          </a:prstGeom>
        </p:spPr>
      </p:pic>
      <p:sp>
        <p:nvSpPr>
          <p:cNvPr id="16" name="Text Placeholder 2">
            <a:extLst>
              <a:ext uri="{FF2B5EF4-FFF2-40B4-BE49-F238E27FC236}">
                <a16:creationId xmlns:a16="http://schemas.microsoft.com/office/drawing/2014/main" id="{F25F9C8D-E749-B82B-6FED-D4DA350433D8}"/>
              </a:ext>
            </a:extLst>
          </p:cNvPr>
          <p:cNvSpPr txBox="1">
            <a:spLocks/>
          </p:cNvSpPr>
          <p:nvPr/>
        </p:nvSpPr>
        <p:spPr>
          <a:xfrm>
            <a:off x="2290867" y="1935047"/>
            <a:ext cx="4478068" cy="48825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err="1"/>
              <a:t>MOCKIng</a:t>
            </a:r>
            <a:r>
              <a:rPr lang="pl-PL" dirty="0"/>
              <a:t> APIS</a:t>
            </a:r>
            <a:endParaRPr lang="en-GB" dirty="0"/>
          </a:p>
        </p:txBody>
      </p:sp>
      <p:sp>
        <p:nvSpPr>
          <p:cNvPr id="18" name="Text Placeholder 3">
            <a:extLst>
              <a:ext uri="{FF2B5EF4-FFF2-40B4-BE49-F238E27FC236}">
                <a16:creationId xmlns:a16="http://schemas.microsoft.com/office/drawing/2014/main" id="{9E18B9B3-C279-1B99-6E6A-289F5778E2A0}"/>
              </a:ext>
            </a:extLst>
          </p:cNvPr>
          <p:cNvSpPr txBox="1">
            <a:spLocks/>
          </p:cNvSpPr>
          <p:nvPr/>
        </p:nvSpPr>
        <p:spPr>
          <a:xfrm>
            <a:off x="2284015" y="2345770"/>
            <a:ext cx="8777849" cy="1161645"/>
          </a:xfrm>
          <a:prstGeom prst="rect">
            <a:avLst/>
          </a:prstGeom>
        </p:spPr>
        <p:txBody>
          <a:bodyPr vert="horz" lIns="91440" tIns="45720" rIns="91440" bIns="45720" rtlCol="0">
            <a:noAutofit/>
          </a:bodyPr>
          <a:lstStyle>
            <a:lvl1pPr marL="285750" indent="-285750" algn="l" defTabSz="914400" rtl="0" eaLnBrk="1" latinLnBrk="0" hangingPunct="1">
              <a:lnSpc>
                <a:spcPts val="26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dirty="0"/>
              <a:t>Apis </a:t>
            </a:r>
            <a:r>
              <a:rPr lang="pl-PL" dirty="0" err="1"/>
              <a:t>should</a:t>
            </a:r>
            <a:r>
              <a:rPr lang="pl-PL" dirty="0"/>
              <a:t> be </a:t>
            </a:r>
            <a:r>
              <a:rPr lang="pl-PL" dirty="0" err="1"/>
              <a:t>mocked</a:t>
            </a:r>
            <a:r>
              <a:rPr lang="pl-PL" dirty="0"/>
              <a:t> by </a:t>
            </a:r>
            <a:r>
              <a:rPr lang="pl-PL" dirty="0" err="1"/>
              <a:t>using</a:t>
            </a:r>
            <a:r>
              <a:rPr lang="pl-PL" dirty="0"/>
              <a:t> </a:t>
            </a:r>
            <a:r>
              <a:rPr lang="pl-PL" dirty="0" err="1"/>
              <a:t>some</a:t>
            </a:r>
            <a:r>
              <a:rPr lang="pl-PL" dirty="0"/>
              <a:t> </a:t>
            </a:r>
            <a:r>
              <a:rPr lang="pl-PL" dirty="0" err="1"/>
              <a:t>static</a:t>
            </a:r>
            <a:r>
              <a:rPr lang="pl-PL" dirty="0"/>
              <a:t> data </a:t>
            </a:r>
            <a:r>
              <a:rPr lang="pl-PL" dirty="0" err="1"/>
              <a:t>variant</a:t>
            </a:r>
            <a:r>
              <a:rPr lang="pl-PL" dirty="0"/>
              <a:t>, we </a:t>
            </a:r>
            <a:r>
              <a:rPr lang="pl-PL" dirty="0" err="1"/>
              <a:t>have</a:t>
            </a:r>
            <a:r>
              <a:rPr lang="pl-PL" dirty="0"/>
              <a:t> </a:t>
            </a:r>
            <a:r>
              <a:rPr lang="pl-PL" dirty="0" err="1"/>
              <a:t>many</a:t>
            </a:r>
            <a:r>
              <a:rPr lang="pl-PL" dirty="0"/>
              <a:t> </a:t>
            </a:r>
            <a:r>
              <a:rPr lang="pl-PL" dirty="0" err="1"/>
              <a:t>llibraries</a:t>
            </a:r>
            <a:r>
              <a:rPr lang="pl-PL" dirty="0"/>
              <a:t> to </a:t>
            </a:r>
            <a:r>
              <a:rPr lang="pl-PL" dirty="0" err="1"/>
              <a:t>achive</a:t>
            </a:r>
            <a:r>
              <a:rPr lang="pl-PL" dirty="0"/>
              <a:t> </a:t>
            </a:r>
            <a:r>
              <a:rPr lang="pl-PL" dirty="0" err="1"/>
              <a:t>this</a:t>
            </a:r>
            <a:r>
              <a:rPr lang="pl-PL" dirty="0"/>
              <a:t> and </a:t>
            </a:r>
            <a:r>
              <a:rPr lang="pl-PL" dirty="0" err="1"/>
              <a:t>also</a:t>
            </a:r>
            <a:r>
              <a:rPr lang="pl-PL" dirty="0"/>
              <a:t> </a:t>
            </a:r>
            <a:r>
              <a:rPr lang="pl-PL" dirty="0" err="1"/>
              <a:t>some</a:t>
            </a:r>
            <a:r>
              <a:rPr lang="pl-PL" dirty="0"/>
              <a:t> </a:t>
            </a:r>
            <a:r>
              <a:rPr lang="pl-PL" dirty="0" err="1"/>
              <a:t>ways</a:t>
            </a:r>
            <a:r>
              <a:rPr lang="pl-PL" dirty="0"/>
              <a:t>. The </a:t>
            </a:r>
            <a:r>
              <a:rPr lang="pl-PL" dirty="0" err="1"/>
              <a:t>first</a:t>
            </a:r>
            <a:r>
              <a:rPr lang="pl-PL" dirty="0"/>
              <a:t> one </a:t>
            </a:r>
            <a:r>
              <a:rPr lang="pl-PL" dirty="0" err="1"/>
              <a:t>is</a:t>
            </a:r>
            <a:r>
              <a:rPr lang="pl-PL" dirty="0"/>
              <a:t> </a:t>
            </a:r>
            <a:r>
              <a:rPr lang="pl-PL" dirty="0" err="1"/>
              <a:t>just</a:t>
            </a:r>
            <a:r>
              <a:rPr lang="pl-PL" dirty="0"/>
              <a:t> </a:t>
            </a:r>
            <a:r>
              <a:rPr lang="pl-PL" dirty="0" err="1"/>
              <a:t>mock</a:t>
            </a:r>
            <a:r>
              <a:rPr lang="pl-PL" dirty="0"/>
              <a:t> </a:t>
            </a:r>
            <a:r>
              <a:rPr lang="pl-PL" b="1" i="1" dirty="0" err="1"/>
              <a:t>fetch</a:t>
            </a:r>
            <a:r>
              <a:rPr lang="pl-PL" b="1" i="1" dirty="0"/>
              <a:t> </a:t>
            </a:r>
            <a:r>
              <a:rPr lang="pl-PL" b="1" i="1" dirty="0" err="1"/>
              <a:t>api</a:t>
            </a:r>
            <a:r>
              <a:rPr lang="pl-PL" dirty="0"/>
              <a:t>. Second </a:t>
            </a:r>
            <a:r>
              <a:rPr lang="pl-PL" dirty="0" err="1"/>
              <a:t>is</a:t>
            </a:r>
            <a:r>
              <a:rPr lang="pl-PL" dirty="0"/>
              <a:t> to </a:t>
            </a:r>
            <a:r>
              <a:rPr lang="pl-PL" dirty="0" err="1"/>
              <a:t>use</a:t>
            </a:r>
            <a:r>
              <a:rPr lang="pl-PL" dirty="0"/>
              <a:t> </a:t>
            </a:r>
            <a:r>
              <a:rPr lang="pl-PL" dirty="0" err="1"/>
              <a:t>some</a:t>
            </a:r>
            <a:r>
              <a:rPr lang="pl-PL" dirty="0"/>
              <a:t> </a:t>
            </a:r>
            <a:r>
              <a:rPr lang="pl-PL" dirty="0" err="1"/>
              <a:t>connection</a:t>
            </a:r>
            <a:r>
              <a:rPr lang="pl-PL" dirty="0"/>
              <a:t> </a:t>
            </a:r>
            <a:r>
              <a:rPr lang="pl-PL" dirty="0" err="1"/>
              <a:t>handlers</a:t>
            </a:r>
            <a:r>
              <a:rPr lang="pl-PL" dirty="0"/>
              <a:t> and </a:t>
            </a:r>
            <a:r>
              <a:rPr lang="pl-PL" dirty="0" err="1"/>
              <a:t>finally</a:t>
            </a:r>
            <a:r>
              <a:rPr lang="pl-PL" dirty="0"/>
              <a:t> </a:t>
            </a:r>
            <a:r>
              <a:rPr lang="pl-PL" dirty="0" err="1"/>
              <a:t>mocked</a:t>
            </a:r>
            <a:r>
              <a:rPr lang="pl-PL" dirty="0"/>
              <a:t> </a:t>
            </a:r>
            <a:r>
              <a:rPr lang="pl-PL" dirty="0" err="1"/>
              <a:t>server</a:t>
            </a:r>
            <a:r>
              <a:rPr lang="pl-PL" dirty="0"/>
              <a:t>. </a:t>
            </a:r>
            <a:endParaRPr lang="en-GB" dirty="0"/>
          </a:p>
        </p:txBody>
      </p:sp>
    </p:spTree>
    <p:extLst>
      <p:ext uri="{BB962C8B-B14F-4D97-AF65-F5344CB8AC3E}">
        <p14:creationId xmlns:p14="http://schemas.microsoft.com/office/powerpoint/2010/main" val="502586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0505-DE4B-1EA6-B26C-E395DAE981F4}"/>
              </a:ext>
            </a:extLst>
          </p:cNvPr>
          <p:cNvSpPr>
            <a:spLocks noGrp="1"/>
          </p:cNvSpPr>
          <p:nvPr>
            <p:ph type="title"/>
          </p:nvPr>
        </p:nvSpPr>
        <p:spPr>
          <a:xfrm>
            <a:off x="2160241" y="139700"/>
            <a:ext cx="8232648" cy="1325880"/>
          </a:xfrm>
        </p:spPr>
        <p:txBody>
          <a:bodyPr/>
          <a:lstStyle/>
          <a:p>
            <a:r>
              <a:rPr lang="pl-PL" dirty="0"/>
              <a:t>FRONT-END e2e </a:t>
            </a:r>
            <a:r>
              <a:rPr lang="pl-PL" dirty="0" err="1"/>
              <a:t>tests</a:t>
            </a:r>
            <a:endParaRPr lang="en-GB" dirty="0"/>
          </a:p>
        </p:txBody>
      </p:sp>
      <p:sp>
        <p:nvSpPr>
          <p:cNvPr id="3" name="Text Placeholder 2">
            <a:extLst>
              <a:ext uri="{FF2B5EF4-FFF2-40B4-BE49-F238E27FC236}">
                <a16:creationId xmlns:a16="http://schemas.microsoft.com/office/drawing/2014/main" id="{D472638C-7894-A944-B7CC-C00F7B286EF3}"/>
              </a:ext>
            </a:extLst>
          </p:cNvPr>
          <p:cNvSpPr>
            <a:spLocks noGrp="1"/>
          </p:cNvSpPr>
          <p:nvPr>
            <p:ph type="body" idx="13"/>
          </p:nvPr>
        </p:nvSpPr>
        <p:spPr>
          <a:xfrm>
            <a:off x="2320556" y="3387378"/>
            <a:ext cx="5641850" cy="488251"/>
          </a:xfrm>
        </p:spPr>
        <p:txBody>
          <a:bodyPr/>
          <a:lstStyle/>
          <a:p>
            <a:r>
              <a:rPr lang="pl-PL" dirty="0"/>
              <a:t>Integration </a:t>
            </a:r>
            <a:r>
              <a:rPr lang="pl-PL" dirty="0" err="1"/>
              <a:t>anD</a:t>
            </a:r>
            <a:r>
              <a:rPr lang="pl-PL" dirty="0"/>
              <a:t> e2e </a:t>
            </a:r>
            <a:r>
              <a:rPr lang="pl-PL" dirty="0" err="1"/>
              <a:t>tests</a:t>
            </a:r>
            <a:r>
              <a:rPr lang="pl-PL" dirty="0"/>
              <a:t> CODE TOOLS</a:t>
            </a:r>
            <a:endParaRPr lang="en-GB" dirty="0"/>
          </a:p>
        </p:txBody>
      </p:sp>
      <p:sp>
        <p:nvSpPr>
          <p:cNvPr id="4" name="Text Placeholder 3">
            <a:extLst>
              <a:ext uri="{FF2B5EF4-FFF2-40B4-BE49-F238E27FC236}">
                <a16:creationId xmlns:a16="http://schemas.microsoft.com/office/drawing/2014/main" id="{93CB579E-FCAC-F5E1-2714-27806B5DA8C5}"/>
              </a:ext>
            </a:extLst>
          </p:cNvPr>
          <p:cNvSpPr>
            <a:spLocks noGrp="1"/>
          </p:cNvSpPr>
          <p:nvPr>
            <p:ph type="body" sz="quarter" idx="16"/>
          </p:nvPr>
        </p:nvSpPr>
        <p:spPr>
          <a:xfrm>
            <a:off x="2555174" y="3861617"/>
            <a:ext cx="2468880" cy="2743200"/>
          </a:xfrm>
        </p:spPr>
        <p:txBody>
          <a:bodyPr/>
          <a:lstStyle/>
          <a:p>
            <a:r>
              <a:rPr lang="pl-PL" dirty="0" err="1"/>
              <a:t>Playwright</a:t>
            </a:r>
            <a:endParaRPr lang="pl-PL" dirty="0"/>
          </a:p>
          <a:p>
            <a:r>
              <a:rPr lang="pl-PL" dirty="0" err="1"/>
              <a:t>Cypress</a:t>
            </a:r>
            <a:endParaRPr lang="pl-PL" dirty="0"/>
          </a:p>
          <a:p>
            <a:r>
              <a:rPr lang="pl-PL" dirty="0"/>
              <a:t>Codeception.js</a:t>
            </a:r>
          </a:p>
          <a:p>
            <a:endParaRPr lang="en-GB" dirty="0"/>
          </a:p>
        </p:txBody>
      </p:sp>
      <p:sp>
        <p:nvSpPr>
          <p:cNvPr id="5" name="Text Placeholder 2">
            <a:extLst>
              <a:ext uri="{FF2B5EF4-FFF2-40B4-BE49-F238E27FC236}">
                <a16:creationId xmlns:a16="http://schemas.microsoft.com/office/drawing/2014/main" id="{3A531E5A-F2D0-2D93-4593-FF19D0D4E63F}"/>
              </a:ext>
            </a:extLst>
          </p:cNvPr>
          <p:cNvSpPr txBox="1">
            <a:spLocks/>
          </p:cNvSpPr>
          <p:nvPr/>
        </p:nvSpPr>
        <p:spPr>
          <a:xfrm>
            <a:off x="2320556" y="885643"/>
            <a:ext cx="9512134" cy="48825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WHY to </a:t>
            </a:r>
            <a:r>
              <a:rPr lang="pl-PL" dirty="0" err="1"/>
              <a:t>use</a:t>
            </a:r>
            <a:r>
              <a:rPr lang="pl-PL" dirty="0"/>
              <a:t> front-end e2e </a:t>
            </a:r>
            <a:r>
              <a:rPr lang="pl-PL" dirty="0" err="1"/>
              <a:t>tests</a:t>
            </a:r>
            <a:r>
              <a:rPr lang="pl-PL" dirty="0"/>
              <a:t> with </a:t>
            </a:r>
            <a:r>
              <a:rPr lang="pl-PL" dirty="0" err="1"/>
              <a:t>codeception</a:t>
            </a:r>
            <a:r>
              <a:rPr lang="pl-PL" dirty="0"/>
              <a:t> (PHP) </a:t>
            </a:r>
            <a:r>
              <a:rPr lang="pl-PL" dirty="0" err="1"/>
              <a:t>tests</a:t>
            </a:r>
            <a:r>
              <a:rPr lang="pl-PL" dirty="0"/>
              <a:t>?</a:t>
            </a:r>
            <a:endParaRPr lang="en-GB" dirty="0"/>
          </a:p>
        </p:txBody>
      </p:sp>
      <p:sp>
        <p:nvSpPr>
          <p:cNvPr id="6" name="Text Placeholder 3">
            <a:extLst>
              <a:ext uri="{FF2B5EF4-FFF2-40B4-BE49-F238E27FC236}">
                <a16:creationId xmlns:a16="http://schemas.microsoft.com/office/drawing/2014/main" id="{367AE3D5-FC01-7E2A-8DB0-03459A890977}"/>
              </a:ext>
            </a:extLst>
          </p:cNvPr>
          <p:cNvSpPr txBox="1">
            <a:spLocks/>
          </p:cNvSpPr>
          <p:nvPr/>
        </p:nvSpPr>
        <p:spPr>
          <a:xfrm>
            <a:off x="2440380" y="1373894"/>
            <a:ext cx="9512134" cy="2743200"/>
          </a:xfrm>
          <a:prstGeom prst="rect">
            <a:avLst/>
          </a:prstGeom>
        </p:spPr>
        <p:txBody>
          <a:bodyPr vert="horz" lIns="91440" tIns="45720" rIns="91440" bIns="45720" rtlCol="0">
            <a:noAutofit/>
          </a:bodyPr>
          <a:lstStyle>
            <a:lvl1pPr marL="285750" indent="-285750" algn="l" defTabSz="914400" rtl="0" eaLnBrk="1" latinLnBrk="0" hangingPunct="1">
              <a:lnSpc>
                <a:spcPts val="26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dirty="0"/>
              <a:t>We </a:t>
            </a:r>
            <a:r>
              <a:rPr lang="pl-PL" dirty="0" err="1"/>
              <a:t>can</a:t>
            </a:r>
            <a:r>
              <a:rPr lang="pl-PL" dirty="0"/>
              <a:t> </a:t>
            </a:r>
            <a:r>
              <a:rPr lang="pl-PL" dirty="0" err="1"/>
              <a:t>detect</a:t>
            </a:r>
            <a:r>
              <a:rPr lang="pl-PL" dirty="0"/>
              <a:t> </a:t>
            </a:r>
            <a:r>
              <a:rPr lang="pl-PL" dirty="0" err="1"/>
              <a:t>more</a:t>
            </a:r>
            <a:r>
              <a:rPr lang="pl-PL" dirty="0"/>
              <a:t> </a:t>
            </a:r>
            <a:r>
              <a:rPr lang="pl-PL" dirty="0" err="1"/>
              <a:t>details</a:t>
            </a:r>
            <a:r>
              <a:rPr lang="pl-PL" dirty="0"/>
              <a:t> with </a:t>
            </a:r>
            <a:r>
              <a:rPr lang="pl-PL" dirty="0" err="1"/>
              <a:t>async</a:t>
            </a:r>
            <a:r>
              <a:rPr lang="pl-PL" dirty="0"/>
              <a:t> </a:t>
            </a:r>
            <a:r>
              <a:rPr lang="pl-PL" dirty="0" err="1"/>
              <a:t>workflow</a:t>
            </a:r>
            <a:r>
              <a:rPr lang="pl-PL" dirty="0"/>
              <a:t>. We </a:t>
            </a:r>
            <a:r>
              <a:rPr lang="pl-PL" dirty="0" err="1"/>
              <a:t>have</a:t>
            </a:r>
            <a:r>
              <a:rPr lang="pl-PL" dirty="0"/>
              <a:t> </a:t>
            </a:r>
            <a:r>
              <a:rPr lang="pl-PL" dirty="0" err="1"/>
              <a:t>devtools</a:t>
            </a:r>
            <a:r>
              <a:rPr lang="pl-PL" dirty="0"/>
              <a:t> </a:t>
            </a:r>
            <a:r>
              <a:rPr lang="pl-PL" dirty="0" err="1"/>
              <a:t>protocol</a:t>
            </a:r>
            <a:r>
              <a:rPr lang="pl-PL" dirty="0"/>
              <a:t> and </a:t>
            </a:r>
            <a:r>
              <a:rPr lang="pl-PL" dirty="0" err="1"/>
              <a:t>many</a:t>
            </a:r>
            <a:r>
              <a:rPr lang="pl-PL" dirty="0"/>
              <a:t> </a:t>
            </a:r>
            <a:r>
              <a:rPr lang="pl-PL" dirty="0" err="1"/>
              <a:t>tools</a:t>
            </a:r>
            <a:r>
              <a:rPr lang="pl-PL" dirty="0"/>
              <a:t> to do </a:t>
            </a:r>
            <a:r>
              <a:rPr lang="pl-PL" dirty="0" err="1"/>
              <a:t>some</a:t>
            </a:r>
            <a:r>
              <a:rPr lang="pl-PL" dirty="0"/>
              <a:t> </a:t>
            </a:r>
            <a:r>
              <a:rPr lang="pl-PL" dirty="0" err="1"/>
              <a:t>work</a:t>
            </a:r>
            <a:r>
              <a:rPr lang="pl-PL" dirty="0"/>
              <a:t> </a:t>
            </a:r>
            <a:r>
              <a:rPr lang="pl-PL" dirty="0" err="1"/>
              <a:t>faster</a:t>
            </a:r>
            <a:r>
              <a:rPr lang="pl-PL" dirty="0"/>
              <a:t> in </a:t>
            </a:r>
            <a:r>
              <a:rPr lang="pl-PL" dirty="0" err="1"/>
              <a:t>browser</a:t>
            </a:r>
            <a:r>
              <a:rPr lang="pl-PL" dirty="0"/>
              <a:t> </a:t>
            </a:r>
            <a:r>
              <a:rPr lang="pl-PL" dirty="0" err="1"/>
              <a:t>cause</a:t>
            </a:r>
            <a:r>
              <a:rPr lang="pl-PL" dirty="0"/>
              <a:t>’ </a:t>
            </a:r>
            <a:r>
              <a:rPr lang="pl-PL" dirty="0" err="1"/>
              <a:t>these</a:t>
            </a:r>
            <a:r>
              <a:rPr lang="pl-PL" dirty="0"/>
              <a:t> </a:t>
            </a:r>
            <a:r>
              <a:rPr lang="pl-PL" dirty="0" err="1"/>
              <a:t>tools</a:t>
            </a:r>
            <a:r>
              <a:rPr lang="pl-PL" dirty="0"/>
              <a:t> </a:t>
            </a:r>
            <a:r>
              <a:rPr lang="pl-PL" dirty="0" err="1"/>
              <a:t>are</a:t>
            </a:r>
            <a:r>
              <a:rPr lang="pl-PL" dirty="0"/>
              <a:t> </a:t>
            </a:r>
            <a:r>
              <a:rPr lang="pl-PL" dirty="0" err="1"/>
              <a:t>built</a:t>
            </a:r>
            <a:r>
              <a:rPr lang="pl-PL" dirty="0"/>
              <a:t>-in </a:t>
            </a:r>
            <a:r>
              <a:rPr lang="pl-PL" dirty="0" err="1"/>
              <a:t>browser</a:t>
            </a:r>
            <a:r>
              <a:rPr lang="pl-PL" dirty="0"/>
              <a:t>. </a:t>
            </a:r>
            <a:endParaRPr lang="en-GB" dirty="0"/>
          </a:p>
        </p:txBody>
      </p:sp>
      <p:pic>
        <p:nvPicPr>
          <p:cNvPr id="8" name="Picture 7" descr="A picture containing text, sign, outdoor&#10;&#10;Description automatically generated">
            <a:extLst>
              <a:ext uri="{FF2B5EF4-FFF2-40B4-BE49-F238E27FC236}">
                <a16:creationId xmlns:a16="http://schemas.microsoft.com/office/drawing/2014/main" id="{C47D1646-F9C5-F3D7-E54D-BEC59DA2B41F}"/>
              </a:ext>
            </a:extLst>
          </p:cNvPr>
          <p:cNvPicPr>
            <a:picLocks noChangeAspect="1"/>
          </p:cNvPicPr>
          <p:nvPr/>
        </p:nvPicPr>
        <p:blipFill>
          <a:blip r:embed="rId2"/>
          <a:stretch>
            <a:fillRect/>
          </a:stretch>
        </p:blipFill>
        <p:spPr>
          <a:xfrm>
            <a:off x="6875814" y="3879902"/>
            <a:ext cx="1264048" cy="1264048"/>
          </a:xfrm>
          <a:prstGeom prst="rect">
            <a:avLst/>
          </a:prstGeom>
        </p:spPr>
      </p:pic>
      <p:pic>
        <p:nvPicPr>
          <p:cNvPr id="10" name="Picture 9" descr="Logo&#10;&#10;Description automatically generated">
            <a:extLst>
              <a:ext uri="{FF2B5EF4-FFF2-40B4-BE49-F238E27FC236}">
                <a16:creationId xmlns:a16="http://schemas.microsoft.com/office/drawing/2014/main" id="{6388C243-85E0-EF47-7270-FCC732F6DDD9}"/>
              </a:ext>
            </a:extLst>
          </p:cNvPr>
          <p:cNvPicPr>
            <a:picLocks noChangeAspect="1"/>
          </p:cNvPicPr>
          <p:nvPr/>
        </p:nvPicPr>
        <p:blipFill>
          <a:blip r:embed="rId3"/>
          <a:stretch>
            <a:fillRect/>
          </a:stretch>
        </p:blipFill>
        <p:spPr>
          <a:xfrm>
            <a:off x="4918757" y="3631503"/>
            <a:ext cx="1695264" cy="1695264"/>
          </a:xfrm>
          <a:prstGeom prst="rect">
            <a:avLst/>
          </a:prstGeom>
        </p:spPr>
      </p:pic>
      <p:pic>
        <p:nvPicPr>
          <p:cNvPr id="12" name="Graphic 11">
            <a:extLst>
              <a:ext uri="{FF2B5EF4-FFF2-40B4-BE49-F238E27FC236}">
                <a16:creationId xmlns:a16="http://schemas.microsoft.com/office/drawing/2014/main" id="{88D89A6B-970B-11B9-AC47-9A0A100E9A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53620" y="3907336"/>
            <a:ext cx="1392568" cy="1325881"/>
          </a:xfrm>
          <a:prstGeom prst="rect">
            <a:avLst/>
          </a:prstGeom>
        </p:spPr>
      </p:pic>
    </p:spTree>
    <p:extLst>
      <p:ext uri="{BB962C8B-B14F-4D97-AF65-F5344CB8AC3E}">
        <p14:creationId xmlns:p14="http://schemas.microsoft.com/office/powerpoint/2010/main" val="3729729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0505-DE4B-1EA6-B26C-E395DAE981F4}"/>
              </a:ext>
            </a:extLst>
          </p:cNvPr>
          <p:cNvSpPr>
            <a:spLocks noGrp="1"/>
          </p:cNvSpPr>
          <p:nvPr>
            <p:ph type="title"/>
          </p:nvPr>
        </p:nvSpPr>
        <p:spPr>
          <a:xfrm>
            <a:off x="2160240" y="139700"/>
            <a:ext cx="9792273" cy="1325880"/>
          </a:xfrm>
        </p:spPr>
        <p:txBody>
          <a:bodyPr/>
          <a:lstStyle/>
          <a:p>
            <a:r>
              <a:rPr lang="pl-PL" dirty="0"/>
              <a:t>FRONT-END e2e </a:t>
            </a:r>
            <a:r>
              <a:rPr lang="pl-PL" dirty="0" err="1"/>
              <a:t>testing</a:t>
            </a:r>
            <a:r>
              <a:rPr lang="pl-PL" dirty="0"/>
              <a:t> in </a:t>
            </a:r>
            <a:r>
              <a:rPr lang="pl-PL" dirty="0" err="1"/>
              <a:t>general</a:t>
            </a:r>
            <a:endParaRPr lang="en-GB" dirty="0"/>
          </a:p>
        </p:txBody>
      </p:sp>
      <p:sp>
        <p:nvSpPr>
          <p:cNvPr id="4" name="Text Placeholder 3">
            <a:extLst>
              <a:ext uri="{FF2B5EF4-FFF2-40B4-BE49-F238E27FC236}">
                <a16:creationId xmlns:a16="http://schemas.microsoft.com/office/drawing/2014/main" id="{93CB579E-FCAC-F5E1-2714-27806B5DA8C5}"/>
              </a:ext>
            </a:extLst>
          </p:cNvPr>
          <p:cNvSpPr>
            <a:spLocks noGrp="1"/>
          </p:cNvSpPr>
          <p:nvPr>
            <p:ph type="body" sz="quarter" idx="16"/>
          </p:nvPr>
        </p:nvSpPr>
        <p:spPr>
          <a:xfrm>
            <a:off x="2249305" y="1819322"/>
            <a:ext cx="10051554" cy="2743200"/>
          </a:xfrm>
        </p:spPr>
        <p:txBody>
          <a:bodyPr/>
          <a:lstStyle/>
          <a:p>
            <a:pPr marL="0" indent="0">
              <a:buNone/>
            </a:pPr>
            <a:r>
              <a:rPr lang="pl-PL" dirty="0" err="1"/>
              <a:t>You</a:t>
            </a:r>
            <a:r>
              <a:rPr lang="pl-PL" dirty="0"/>
              <a:t> </a:t>
            </a:r>
            <a:r>
              <a:rPr lang="pl-PL" dirty="0" err="1"/>
              <a:t>can</a:t>
            </a:r>
            <a:r>
              <a:rPr lang="pl-PL" dirty="0"/>
              <a:t> </a:t>
            </a:r>
            <a:r>
              <a:rPr lang="pl-PL" dirty="0" err="1"/>
              <a:t>generate</a:t>
            </a:r>
            <a:r>
              <a:rPr lang="pl-PL" dirty="0"/>
              <a:t> </a:t>
            </a:r>
            <a:r>
              <a:rPr lang="pl-PL" dirty="0" err="1"/>
              <a:t>new</a:t>
            </a:r>
            <a:r>
              <a:rPr lang="pl-PL" dirty="0"/>
              <a:t> test with </a:t>
            </a:r>
            <a:r>
              <a:rPr lang="pl-PL" dirty="0" err="1"/>
              <a:t>command</a:t>
            </a:r>
            <a:r>
              <a:rPr lang="pl-PL" dirty="0"/>
              <a:t>: </a:t>
            </a:r>
            <a:r>
              <a:rPr lang="pl-PL" b="1" i="1" dirty="0" err="1"/>
              <a:t>npx</a:t>
            </a:r>
            <a:r>
              <a:rPr lang="pl-PL" b="1" i="1" dirty="0"/>
              <a:t> </a:t>
            </a:r>
            <a:r>
              <a:rPr lang="pl-PL" b="1" i="1" dirty="0" err="1"/>
              <a:t>playwright</a:t>
            </a:r>
            <a:r>
              <a:rPr lang="pl-PL" b="1" i="1" dirty="0"/>
              <a:t> </a:t>
            </a:r>
            <a:r>
              <a:rPr lang="pl-PL" b="1" i="1" dirty="0" err="1"/>
              <a:t>codegen</a:t>
            </a:r>
            <a:r>
              <a:rPr lang="pl-PL" b="1" i="1" dirty="0"/>
              <a:t> --</a:t>
            </a:r>
            <a:r>
              <a:rPr lang="pl-PL" b="1" i="1" dirty="0" err="1"/>
              <a:t>device</a:t>
            </a:r>
            <a:r>
              <a:rPr lang="pl-PL" b="1" i="1" dirty="0"/>
              <a:t>="iPhone 11" site.net </a:t>
            </a:r>
            <a:r>
              <a:rPr lang="pl-PL" dirty="0"/>
              <a:t>(for </a:t>
            </a:r>
            <a:r>
              <a:rPr lang="pl-PL" dirty="0" err="1"/>
              <a:t>iphone</a:t>
            </a:r>
            <a:r>
              <a:rPr lang="pl-PL" dirty="0"/>
              <a:t>)</a:t>
            </a:r>
            <a:endParaRPr lang="en-GB" dirty="0"/>
          </a:p>
        </p:txBody>
      </p:sp>
      <p:sp>
        <p:nvSpPr>
          <p:cNvPr id="5" name="Text Placeholder 2">
            <a:extLst>
              <a:ext uri="{FF2B5EF4-FFF2-40B4-BE49-F238E27FC236}">
                <a16:creationId xmlns:a16="http://schemas.microsoft.com/office/drawing/2014/main" id="{3A531E5A-F2D0-2D93-4593-FF19D0D4E63F}"/>
              </a:ext>
            </a:extLst>
          </p:cNvPr>
          <p:cNvSpPr txBox="1">
            <a:spLocks/>
          </p:cNvSpPr>
          <p:nvPr/>
        </p:nvSpPr>
        <p:spPr>
          <a:xfrm>
            <a:off x="2363190" y="1394466"/>
            <a:ext cx="8586930" cy="48825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EXAMPLE WITH </a:t>
            </a:r>
            <a:r>
              <a:rPr lang="pl-PL" dirty="0" err="1"/>
              <a:t>playwright</a:t>
            </a:r>
            <a:endParaRPr lang="en-GB" dirty="0"/>
          </a:p>
        </p:txBody>
      </p:sp>
      <p:pic>
        <p:nvPicPr>
          <p:cNvPr id="8" name="Picture 7" descr="A picture containing text, sign, outdoor&#10;&#10;Description automatically generated">
            <a:extLst>
              <a:ext uri="{FF2B5EF4-FFF2-40B4-BE49-F238E27FC236}">
                <a16:creationId xmlns:a16="http://schemas.microsoft.com/office/drawing/2014/main" id="{C47D1646-F9C5-F3D7-E54D-BEC59DA2B41F}"/>
              </a:ext>
            </a:extLst>
          </p:cNvPr>
          <p:cNvPicPr>
            <a:picLocks noChangeAspect="1"/>
          </p:cNvPicPr>
          <p:nvPr/>
        </p:nvPicPr>
        <p:blipFill>
          <a:blip r:embed="rId2"/>
          <a:stretch>
            <a:fillRect/>
          </a:stretch>
        </p:blipFill>
        <p:spPr>
          <a:xfrm>
            <a:off x="344326" y="201532"/>
            <a:ext cx="1264048" cy="1264048"/>
          </a:xfrm>
          <a:prstGeom prst="rect">
            <a:avLst/>
          </a:prstGeom>
        </p:spPr>
      </p:pic>
      <p:pic>
        <p:nvPicPr>
          <p:cNvPr id="10" name="Picture 9" descr="Logo&#10;&#10;Description automatically generated">
            <a:extLst>
              <a:ext uri="{FF2B5EF4-FFF2-40B4-BE49-F238E27FC236}">
                <a16:creationId xmlns:a16="http://schemas.microsoft.com/office/drawing/2014/main" id="{6388C243-85E0-EF47-7270-FCC732F6DDD9}"/>
              </a:ext>
            </a:extLst>
          </p:cNvPr>
          <p:cNvPicPr>
            <a:picLocks noChangeAspect="1"/>
          </p:cNvPicPr>
          <p:nvPr/>
        </p:nvPicPr>
        <p:blipFill>
          <a:blip r:embed="rId3"/>
          <a:stretch>
            <a:fillRect/>
          </a:stretch>
        </p:blipFill>
        <p:spPr>
          <a:xfrm>
            <a:off x="85500" y="1370094"/>
            <a:ext cx="1695264" cy="1695264"/>
          </a:xfrm>
          <a:prstGeom prst="rect">
            <a:avLst/>
          </a:prstGeom>
        </p:spPr>
      </p:pic>
      <p:pic>
        <p:nvPicPr>
          <p:cNvPr id="15" name="Picture 14">
            <a:extLst>
              <a:ext uri="{FF2B5EF4-FFF2-40B4-BE49-F238E27FC236}">
                <a16:creationId xmlns:a16="http://schemas.microsoft.com/office/drawing/2014/main" id="{6DD153B3-7CA3-C6B6-EB84-F1BD82DE151E}"/>
              </a:ext>
            </a:extLst>
          </p:cNvPr>
          <p:cNvPicPr>
            <a:picLocks noChangeAspect="1"/>
          </p:cNvPicPr>
          <p:nvPr/>
        </p:nvPicPr>
        <p:blipFill>
          <a:blip r:embed="rId4"/>
          <a:stretch>
            <a:fillRect/>
          </a:stretch>
        </p:blipFill>
        <p:spPr>
          <a:xfrm>
            <a:off x="2363190" y="2625660"/>
            <a:ext cx="9125419" cy="2521080"/>
          </a:xfrm>
          <a:prstGeom prst="rect">
            <a:avLst/>
          </a:prstGeom>
        </p:spPr>
      </p:pic>
      <p:sp>
        <p:nvSpPr>
          <p:cNvPr id="16" name="TextBox 15">
            <a:extLst>
              <a:ext uri="{FF2B5EF4-FFF2-40B4-BE49-F238E27FC236}">
                <a16:creationId xmlns:a16="http://schemas.microsoft.com/office/drawing/2014/main" id="{0EE72DA8-C845-A041-E8EA-CCC936054C68}"/>
              </a:ext>
            </a:extLst>
          </p:cNvPr>
          <p:cNvSpPr txBox="1"/>
          <p:nvPr/>
        </p:nvSpPr>
        <p:spPr>
          <a:xfrm>
            <a:off x="2297875" y="5368860"/>
            <a:ext cx="9136219" cy="923330"/>
          </a:xfrm>
          <a:prstGeom prst="rect">
            <a:avLst/>
          </a:prstGeom>
          <a:noFill/>
        </p:spPr>
        <p:txBody>
          <a:bodyPr wrap="none" rtlCol="0">
            <a:spAutoFit/>
          </a:bodyPr>
          <a:lstStyle/>
          <a:p>
            <a:r>
              <a:rPr lang="pl-PL" dirty="0" err="1"/>
              <a:t>This</a:t>
            </a:r>
            <a:r>
              <a:rPr lang="pl-PL" dirty="0"/>
              <a:t> </a:t>
            </a:r>
            <a:r>
              <a:rPr lang="pl-PL" dirty="0" err="1"/>
              <a:t>is</a:t>
            </a:r>
            <a:r>
              <a:rPr lang="pl-PL" dirty="0"/>
              <a:t> </a:t>
            </a:r>
            <a:r>
              <a:rPr lang="pl-PL" dirty="0" err="1"/>
              <a:t>pretty</a:t>
            </a:r>
            <a:r>
              <a:rPr lang="pl-PL" dirty="0"/>
              <a:t> </a:t>
            </a:r>
            <a:r>
              <a:rPr lang="pl-PL" dirty="0" err="1"/>
              <a:t>basic</a:t>
            </a:r>
            <a:r>
              <a:rPr lang="pl-PL" dirty="0"/>
              <a:t> </a:t>
            </a:r>
            <a:r>
              <a:rPr lang="pl-PL" dirty="0" err="1"/>
              <a:t>example</a:t>
            </a:r>
            <a:r>
              <a:rPr lang="pl-PL" dirty="0"/>
              <a:t>, </a:t>
            </a:r>
            <a:r>
              <a:rPr lang="pl-PL" dirty="0" err="1"/>
              <a:t>because</a:t>
            </a:r>
            <a:r>
              <a:rPr lang="pl-PL" dirty="0"/>
              <a:t> </a:t>
            </a:r>
            <a:r>
              <a:rPr lang="pl-PL" dirty="0" err="1"/>
              <a:t>more</a:t>
            </a:r>
            <a:r>
              <a:rPr lang="pl-PL" dirty="0"/>
              <a:t> </a:t>
            </a:r>
            <a:r>
              <a:rPr lang="pl-PL" dirty="0" err="1"/>
              <a:t>complex</a:t>
            </a:r>
            <a:r>
              <a:rPr lang="pl-PL" dirty="0"/>
              <a:t> </a:t>
            </a:r>
            <a:r>
              <a:rPr lang="pl-PL" dirty="0" err="1"/>
              <a:t>tests</a:t>
            </a:r>
            <a:r>
              <a:rPr lang="pl-PL" dirty="0"/>
              <a:t> </a:t>
            </a:r>
            <a:r>
              <a:rPr lang="pl-PL" dirty="0" err="1"/>
              <a:t>are</a:t>
            </a:r>
            <a:r>
              <a:rPr lang="pl-PL" dirty="0"/>
              <a:t> </a:t>
            </a:r>
            <a:r>
              <a:rPr lang="pl-PL" dirty="0" err="1"/>
              <a:t>better</a:t>
            </a:r>
            <a:r>
              <a:rPr lang="pl-PL" dirty="0"/>
              <a:t> </a:t>
            </a:r>
            <a:r>
              <a:rPr lang="pl-PL" dirty="0" err="1"/>
              <a:t>organised</a:t>
            </a:r>
            <a:r>
              <a:rPr lang="pl-PL" dirty="0"/>
              <a:t>. But as</a:t>
            </a:r>
          </a:p>
          <a:p>
            <a:r>
              <a:rPr lang="pl-PL" dirty="0" err="1"/>
              <a:t>You</a:t>
            </a:r>
            <a:r>
              <a:rPr lang="pl-PL" dirty="0"/>
              <a:t> </a:t>
            </a:r>
            <a:r>
              <a:rPr lang="pl-PL" dirty="0" err="1"/>
              <a:t>can</a:t>
            </a:r>
            <a:r>
              <a:rPr lang="pl-PL" dirty="0"/>
              <a:t> </a:t>
            </a:r>
            <a:r>
              <a:rPr lang="pl-PL" dirty="0" err="1"/>
              <a:t>see</a:t>
            </a:r>
            <a:r>
              <a:rPr lang="pl-PL" dirty="0"/>
              <a:t> </a:t>
            </a:r>
            <a:r>
              <a:rPr lang="pl-PL" dirty="0" err="1"/>
              <a:t>it</a:t>
            </a:r>
            <a:r>
              <a:rPr lang="pl-PL" dirty="0"/>
              <a:t> </a:t>
            </a:r>
            <a:r>
              <a:rPr lang="pl-PL" dirty="0" err="1"/>
              <a:t>looks</a:t>
            </a:r>
            <a:r>
              <a:rPr lang="pl-PL" dirty="0"/>
              <a:t> </a:t>
            </a:r>
            <a:r>
              <a:rPr lang="pl-PL" dirty="0" err="1"/>
              <a:t>similar</a:t>
            </a:r>
            <a:r>
              <a:rPr lang="pl-PL" dirty="0"/>
              <a:t> </a:t>
            </a:r>
            <a:r>
              <a:rPr lang="pl-PL" dirty="0" err="1"/>
              <a:t>somehow</a:t>
            </a:r>
            <a:r>
              <a:rPr lang="pl-PL" dirty="0"/>
              <a:t> to unit </a:t>
            </a:r>
            <a:r>
              <a:rPr lang="pl-PL" dirty="0" err="1"/>
              <a:t>tests</a:t>
            </a:r>
            <a:r>
              <a:rPr lang="pl-PL" dirty="0"/>
              <a:t> as a </a:t>
            </a:r>
            <a:r>
              <a:rPr lang="pl-PL" dirty="0" err="1"/>
              <a:t>structure</a:t>
            </a:r>
            <a:r>
              <a:rPr lang="pl-PL" dirty="0"/>
              <a:t>, but </a:t>
            </a:r>
            <a:r>
              <a:rPr lang="pl-PL" dirty="0" err="1"/>
              <a:t>there’s</a:t>
            </a:r>
            <a:r>
              <a:rPr lang="pl-PL" dirty="0"/>
              <a:t> </a:t>
            </a:r>
            <a:r>
              <a:rPr lang="pl-PL" dirty="0" err="1"/>
              <a:t>some</a:t>
            </a:r>
            <a:r>
              <a:rPr lang="pl-PL" dirty="0"/>
              <a:t> less</a:t>
            </a:r>
          </a:p>
          <a:p>
            <a:r>
              <a:rPr lang="pl-PL" dirty="0" err="1"/>
              <a:t>significant</a:t>
            </a:r>
            <a:r>
              <a:rPr lang="pl-PL" dirty="0"/>
              <a:t> </a:t>
            </a:r>
            <a:r>
              <a:rPr lang="pl-PL" dirty="0" err="1"/>
              <a:t>differences</a:t>
            </a:r>
            <a:r>
              <a:rPr lang="pl-PL" dirty="0"/>
              <a:t>, </a:t>
            </a:r>
            <a:r>
              <a:rPr lang="pl-PL" dirty="0" err="1"/>
              <a:t>apart</a:t>
            </a:r>
            <a:r>
              <a:rPr lang="pl-PL" dirty="0"/>
              <a:t> from </a:t>
            </a:r>
            <a:r>
              <a:rPr lang="pl-PL" dirty="0" err="1"/>
              <a:t>common</a:t>
            </a:r>
            <a:r>
              <a:rPr lang="pl-PL" dirty="0"/>
              <a:t> </a:t>
            </a:r>
            <a:r>
              <a:rPr lang="pl-PL" dirty="0" err="1"/>
              <a:t>async</a:t>
            </a:r>
            <a:r>
              <a:rPr lang="pl-PL" dirty="0"/>
              <a:t> </a:t>
            </a:r>
            <a:r>
              <a:rPr lang="pl-PL" dirty="0" err="1"/>
              <a:t>usage</a:t>
            </a:r>
            <a:r>
              <a:rPr lang="pl-PL" dirty="0"/>
              <a:t> in </a:t>
            </a:r>
            <a:r>
              <a:rPr lang="pl-PL" dirty="0" err="1"/>
              <a:t>many</a:t>
            </a:r>
            <a:r>
              <a:rPr lang="pl-PL" dirty="0"/>
              <a:t> </a:t>
            </a:r>
            <a:r>
              <a:rPr lang="pl-PL" dirty="0" err="1"/>
              <a:t>actions</a:t>
            </a:r>
            <a:r>
              <a:rPr lang="pl-PL" dirty="0"/>
              <a:t>.</a:t>
            </a:r>
            <a:endParaRPr lang="en-GB" dirty="0"/>
          </a:p>
        </p:txBody>
      </p:sp>
    </p:spTree>
    <p:extLst>
      <p:ext uri="{BB962C8B-B14F-4D97-AF65-F5344CB8AC3E}">
        <p14:creationId xmlns:p14="http://schemas.microsoft.com/office/powerpoint/2010/main" val="1786712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0505-DE4B-1EA6-B26C-E395DAE981F4}"/>
              </a:ext>
            </a:extLst>
          </p:cNvPr>
          <p:cNvSpPr>
            <a:spLocks noGrp="1"/>
          </p:cNvSpPr>
          <p:nvPr>
            <p:ph type="title"/>
          </p:nvPr>
        </p:nvSpPr>
        <p:spPr>
          <a:xfrm>
            <a:off x="2160240" y="139700"/>
            <a:ext cx="9792273" cy="1325880"/>
          </a:xfrm>
        </p:spPr>
        <p:txBody>
          <a:bodyPr/>
          <a:lstStyle/>
          <a:p>
            <a:r>
              <a:rPr lang="pl-PL" dirty="0"/>
              <a:t>FRONT-END e2e </a:t>
            </a:r>
            <a:r>
              <a:rPr lang="pl-PL" dirty="0" err="1"/>
              <a:t>testing</a:t>
            </a:r>
            <a:r>
              <a:rPr lang="pl-PL" dirty="0"/>
              <a:t> – </a:t>
            </a:r>
            <a:r>
              <a:rPr lang="pl-PL" dirty="0" err="1"/>
              <a:t>good</a:t>
            </a:r>
            <a:r>
              <a:rPr lang="pl-PL" dirty="0"/>
              <a:t> </a:t>
            </a:r>
            <a:r>
              <a:rPr lang="pl-PL" dirty="0" err="1"/>
              <a:t>practises</a:t>
            </a:r>
            <a:endParaRPr lang="en-GB" dirty="0"/>
          </a:p>
        </p:txBody>
      </p:sp>
      <p:sp>
        <p:nvSpPr>
          <p:cNvPr id="5" name="Text Placeholder 2">
            <a:extLst>
              <a:ext uri="{FF2B5EF4-FFF2-40B4-BE49-F238E27FC236}">
                <a16:creationId xmlns:a16="http://schemas.microsoft.com/office/drawing/2014/main" id="{3A531E5A-F2D0-2D93-4593-FF19D0D4E63F}"/>
              </a:ext>
            </a:extLst>
          </p:cNvPr>
          <p:cNvSpPr txBox="1">
            <a:spLocks/>
          </p:cNvSpPr>
          <p:nvPr/>
        </p:nvSpPr>
        <p:spPr>
          <a:xfrm>
            <a:off x="2363190" y="1394466"/>
            <a:ext cx="8586930" cy="48825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err="1"/>
              <a:t>Page</a:t>
            </a:r>
            <a:r>
              <a:rPr lang="pl-PL" dirty="0"/>
              <a:t> </a:t>
            </a:r>
            <a:r>
              <a:rPr lang="pl-PL" dirty="0" err="1"/>
              <a:t>object</a:t>
            </a:r>
            <a:r>
              <a:rPr lang="pl-PL" dirty="0"/>
              <a:t> model PATTERN (POM)</a:t>
            </a:r>
            <a:endParaRPr lang="en-GB" dirty="0"/>
          </a:p>
        </p:txBody>
      </p:sp>
      <p:pic>
        <p:nvPicPr>
          <p:cNvPr id="8" name="Picture 7" descr="A picture containing text, sign, outdoor&#10;&#10;Description automatically generated">
            <a:extLst>
              <a:ext uri="{FF2B5EF4-FFF2-40B4-BE49-F238E27FC236}">
                <a16:creationId xmlns:a16="http://schemas.microsoft.com/office/drawing/2014/main" id="{C47D1646-F9C5-F3D7-E54D-BEC59DA2B41F}"/>
              </a:ext>
            </a:extLst>
          </p:cNvPr>
          <p:cNvPicPr>
            <a:picLocks noChangeAspect="1"/>
          </p:cNvPicPr>
          <p:nvPr/>
        </p:nvPicPr>
        <p:blipFill>
          <a:blip r:embed="rId2"/>
          <a:stretch>
            <a:fillRect/>
          </a:stretch>
        </p:blipFill>
        <p:spPr>
          <a:xfrm>
            <a:off x="344326" y="201532"/>
            <a:ext cx="1264048" cy="1264048"/>
          </a:xfrm>
          <a:prstGeom prst="rect">
            <a:avLst/>
          </a:prstGeom>
        </p:spPr>
      </p:pic>
      <p:pic>
        <p:nvPicPr>
          <p:cNvPr id="10" name="Picture 9" descr="Logo&#10;&#10;Description automatically generated">
            <a:extLst>
              <a:ext uri="{FF2B5EF4-FFF2-40B4-BE49-F238E27FC236}">
                <a16:creationId xmlns:a16="http://schemas.microsoft.com/office/drawing/2014/main" id="{6388C243-85E0-EF47-7270-FCC732F6DDD9}"/>
              </a:ext>
            </a:extLst>
          </p:cNvPr>
          <p:cNvPicPr>
            <a:picLocks noChangeAspect="1"/>
          </p:cNvPicPr>
          <p:nvPr/>
        </p:nvPicPr>
        <p:blipFill>
          <a:blip r:embed="rId3"/>
          <a:stretch>
            <a:fillRect/>
          </a:stretch>
        </p:blipFill>
        <p:spPr>
          <a:xfrm>
            <a:off x="85500" y="1370094"/>
            <a:ext cx="1695264" cy="1695264"/>
          </a:xfrm>
          <a:prstGeom prst="rect">
            <a:avLst/>
          </a:prstGeom>
        </p:spPr>
      </p:pic>
      <p:sp>
        <p:nvSpPr>
          <p:cNvPr id="16" name="TextBox 15">
            <a:extLst>
              <a:ext uri="{FF2B5EF4-FFF2-40B4-BE49-F238E27FC236}">
                <a16:creationId xmlns:a16="http://schemas.microsoft.com/office/drawing/2014/main" id="{0EE72DA8-C845-A041-E8EA-CCC936054C68}"/>
              </a:ext>
            </a:extLst>
          </p:cNvPr>
          <p:cNvSpPr txBox="1"/>
          <p:nvPr/>
        </p:nvSpPr>
        <p:spPr>
          <a:xfrm>
            <a:off x="2396327" y="1882717"/>
            <a:ext cx="8866658" cy="646331"/>
          </a:xfrm>
          <a:prstGeom prst="rect">
            <a:avLst/>
          </a:prstGeom>
          <a:noFill/>
        </p:spPr>
        <p:txBody>
          <a:bodyPr wrap="none" rtlCol="0">
            <a:spAutoFit/>
          </a:bodyPr>
          <a:lstStyle/>
          <a:p>
            <a:r>
              <a:rPr lang="pl-PL" dirty="0" err="1"/>
              <a:t>Use</a:t>
            </a:r>
            <a:r>
              <a:rPr lang="pl-PL" dirty="0"/>
              <a:t> </a:t>
            </a:r>
            <a:r>
              <a:rPr lang="pl-PL" b="1" i="1" dirty="0" err="1">
                <a:hlinkClick r:id="rId4"/>
              </a:rPr>
              <a:t>Page</a:t>
            </a:r>
            <a:r>
              <a:rPr lang="pl-PL" b="1" i="1" dirty="0">
                <a:hlinkClick r:id="rId4"/>
              </a:rPr>
              <a:t> Object </a:t>
            </a:r>
            <a:r>
              <a:rPr lang="pl-PL" b="1" i="1" dirty="0" err="1">
                <a:hlinkClick r:id="rId4"/>
              </a:rPr>
              <a:t>Models</a:t>
            </a:r>
            <a:r>
              <a:rPr lang="pl-PL" dirty="0"/>
              <a:t> to </a:t>
            </a:r>
            <a:r>
              <a:rPr lang="pl-PL" dirty="0" err="1"/>
              <a:t>reduce</a:t>
            </a:r>
            <a:r>
              <a:rPr lang="pl-PL" dirty="0"/>
              <a:t> </a:t>
            </a:r>
            <a:r>
              <a:rPr lang="pl-PL" dirty="0" err="1"/>
              <a:t>amount</a:t>
            </a:r>
            <a:r>
              <a:rPr lang="pl-PL" dirty="0"/>
              <a:t> of </a:t>
            </a:r>
            <a:r>
              <a:rPr lang="pl-PL" dirty="0" err="1"/>
              <a:t>code</a:t>
            </a:r>
            <a:r>
              <a:rPr lang="pl-PL" dirty="0"/>
              <a:t> </a:t>
            </a:r>
            <a:r>
              <a:rPr lang="pl-PL" dirty="0" err="1"/>
              <a:t>reproduction</a:t>
            </a:r>
            <a:r>
              <a:rPr lang="pl-PL" dirty="0"/>
              <a:t> </a:t>
            </a:r>
            <a:r>
              <a:rPr lang="pl-PL" dirty="0" err="1"/>
              <a:t>if</a:t>
            </a:r>
            <a:r>
              <a:rPr lang="pl-PL" dirty="0"/>
              <a:t> </a:t>
            </a:r>
            <a:r>
              <a:rPr lang="pl-PL" dirty="0" err="1"/>
              <a:t>you</a:t>
            </a:r>
            <a:r>
              <a:rPr lang="pl-PL" dirty="0"/>
              <a:t> </a:t>
            </a:r>
            <a:r>
              <a:rPr lang="pl-PL" dirty="0" err="1"/>
              <a:t>use</a:t>
            </a:r>
            <a:r>
              <a:rPr lang="pl-PL" dirty="0"/>
              <a:t> same</a:t>
            </a:r>
          </a:p>
          <a:p>
            <a:r>
              <a:rPr lang="pl-PL" dirty="0" err="1"/>
              <a:t>page</a:t>
            </a:r>
            <a:r>
              <a:rPr lang="pl-PL" dirty="0"/>
              <a:t> in </a:t>
            </a:r>
            <a:r>
              <a:rPr lang="pl-PL" dirty="0" err="1"/>
              <a:t>many</a:t>
            </a:r>
            <a:r>
              <a:rPr lang="pl-PL" dirty="0"/>
              <a:t> </a:t>
            </a:r>
            <a:r>
              <a:rPr lang="pl-PL" dirty="0" err="1"/>
              <a:t>tests</a:t>
            </a:r>
            <a:r>
              <a:rPr lang="pl-PL" dirty="0"/>
              <a:t>. Most of </a:t>
            </a:r>
            <a:r>
              <a:rPr lang="pl-PL" dirty="0" err="1"/>
              <a:t>methods</a:t>
            </a:r>
            <a:r>
              <a:rPr lang="pl-PL" dirty="0"/>
              <a:t> </a:t>
            </a:r>
            <a:r>
              <a:rPr lang="pl-PL" dirty="0" err="1"/>
              <a:t>should</a:t>
            </a:r>
            <a:r>
              <a:rPr lang="pl-PL" dirty="0"/>
              <a:t> </a:t>
            </a:r>
            <a:r>
              <a:rPr lang="pl-PL" dirty="0" err="1"/>
              <a:t>represents</a:t>
            </a:r>
            <a:r>
              <a:rPr lang="pl-PL" dirty="0"/>
              <a:t> </a:t>
            </a:r>
            <a:r>
              <a:rPr lang="pl-PL" dirty="0" err="1"/>
              <a:t>action</a:t>
            </a:r>
            <a:r>
              <a:rPr lang="pl-PL" dirty="0"/>
              <a:t> on </a:t>
            </a:r>
            <a:r>
              <a:rPr lang="pl-PL" dirty="0" err="1"/>
              <a:t>page</a:t>
            </a:r>
            <a:r>
              <a:rPr lang="pl-PL" dirty="0"/>
              <a:t>.</a:t>
            </a:r>
            <a:endParaRPr lang="en-GB" dirty="0"/>
          </a:p>
        </p:txBody>
      </p:sp>
      <p:pic>
        <p:nvPicPr>
          <p:cNvPr id="9" name="Picture 8">
            <a:extLst>
              <a:ext uri="{FF2B5EF4-FFF2-40B4-BE49-F238E27FC236}">
                <a16:creationId xmlns:a16="http://schemas.microsoft.com/office/drawing/2014/main" id="{52F2EC61-C5D3-8FBF-5E2C-B3B5F7CB1C71}"/>
              </a:ext>
            </a:extLst>
          </p:cNvPr>
          <p:cNvPicPr>
            <a:picLocks noChangeAspect="1"/>
          </p:cNvPicPr>
          <p:nvPr/>
        </p:nvPicPr>
        <p:blipFill>
          <a:blip r:embed="rId5"/>
          <a:stretch>
            <a:fillRect/>
          </a:stretch>
        </p:blipFill>
        <p:spPr>
          <a:xfrm>
            <a:off x="2451749" y="2653045"/>
            <a:ext cx="5195962" cy="4065255"/>
          </a:xfrm>
          <a:prstGeom prst="rect">
            <a:avLst/>
          </a:prstGeom>
        </p:spPr>
      </p:pic>
    </p:spTree>
    <p:extLst>
      <p:ext uri="{BB962C8B-B14F-4D97-AF65-F5344CB8AC3E}">
        <p14:creationId xmlns:p14="http://schemas.microsoft.com/office/powerpoint/2010/main" val="2902634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0505-DE4B-1EA6-B26C-E395DAE981F4}"/>
              </a:ext>
            </a:extLst>
          </p:cNvPr>
          <p:cNvSpPr>
            <a:spLocks noGrp="1"/>
          </p:cNvSpPr>
          <p:nvPr>
            <p:ph type="title"/>
          </p:nvPr>
        </p:nvSpPr>
        <p:spPr>
          <a:xfrm>
            <a:off x="2160240" y="139700"/>
            <a:ext cx="9792273" cy="1325880"/>
          </a:xfrm>
        </p:spPr>
        <p:txBody>
          <a:bodyPr/>
          <a:lstStyle/>
          <a:p>
            <a:r>
              <a:rPr lang="pl-PL" dirty="0"/>
              <a:t>FRONT-END e2e </a:t>
            </a:r>
            <a:r>
              <a:rPr lang="pl-PL" dirty="0" err="1"/>
              <a:t>testing</a:t>
            </a:r>
            <a:r>
              <a:rPr lang="pl-PL" dirty="0"/>
              <a:t> – </a:t>
            </a:r>
            <a:r>
              <a:rPr lang="pl-PL" dirty="0" err="1"/>
              <a:t>good</a:t>
            </a:r>
            <a:r>
              <a:rPr lang="pl-PL" dirty="0"/>
              <a:t> </a:t>
            </a:r>
            <a:r>
              <a:rPr lang="pl-PL" dirty="0" err="1"/>
              <a:t>practises</a:t>
            </a:r>
            <a:endParaRPr lang="en-GB" dirty="0"/>
          </a:p>
        </p:txBody>
      </p:sp>
      <p:sp>
        <p:nvSpPr>
          <p:cNvPr id="5" name="Text Placeholder 2">
            <a:extLst>
              <a:ext uri="{FF2B5EF4-FFF2-40B4-BE49-F238E27FC236}">
                <a16:creationId xmlns:a16="http://schemas.microsoft.com/office/drawing/2014/main" id="{3A531E5A-F2D0-2D93-4593-FF19D0D4E63F}"/>
              </a:ext>
            </a:extLst>
          </p:cNvPr>
          <p:cNvSpPr txBox="1">
            <a:spLocks/>
          </p:cNvSpPr>
          <p:nvPr/>
        </p:nvSpPr>
        <p:spPr>
          <a:xfrm>
            <a:off x="2515590" y="2702059"/>
            <a:ext cx="8586930" cy="48825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CYPRESS</a:t>
            </a:r>
            <a:endParaRPr lang="en-GB" dirty="0"/>
          </a:p>
        </p:txBody>
      </p:sp>
      <p:pic>
        <p:nvPicPr>
          <p:cNvPr id="8" name="Picture 7" descr="A picture containing text, sign, outdoor&#10;&#10;Description automatically generated">
            <a:extLst>
              <a:ext uri="{FF2B5EF4-FFF2-40B4-BE49-F238E27FC236}">
                <a16:creationId xmlns:a16="http://schemas.microsoft.com/office/drawing/2014/main" id="{C47D1646-F9C5-F3D7-E54D-BEC59DA2B41F}"/>
              </a:ext>
            </a:extLst>
          </p:cNvPr>
          <p:cNvPicPr>
            <a:picLocks noChangeAspect="1"/>
          </p:cNvPicPr>
          <p:nvPr/>
        </p:nvPicPr>
        <p:blipFill>
          <a:blip r:embed="rId2"/>
          <a:stretch>
            <a:fillRect/>
          </a:stretch>
        </p:blipFill>
        <p:spPr>
          <a:xfrm>
            <a:off x="344326" y="201532"/>
            <a:ext cx="1264048" cy="1264048"/>
          </a:xfrm>
          <a:prstGeom prst="rect">
            <a:avLst/>
          </a:prstGeom>
        </p:spPr>
      </p:pic>
      <p:pic>
        <p:nvPicPr>
          <p:cNvPr id="10" name="Picture 9" descr="Logo&#10;&#10;Description automatically generated">
            <a:extLst>
              <a:ext uri="{FF2B5EF4-FFF2-40B4-BE49-F238E27FC236}">
                <a16:creationId xmlns:a16="http://schemas.microsoft.com/office/drawing/2014/main" id="{6388C243-85E0-EF47-7270-FCC732F6DDD9}"/>
              </a:ext>
            </a:extLst>
          </p:cNvPr>
          <p:cNvPicPr>
            <a:picLocks noChangeAspect="1"/>
          </p:cNvPicPr>
          <p:nvPr/>
        </p:nvPicPr>
        <p:blipFill>
          <a:blip r:embed="rId3"/>
          <a:stretch>
            <a:fillRect/>
          </a:stretch>
        </p:blipFill>
        <p:spPr>
          <a:xfrm>
            <a:off x="85500" y="1370094"/>
            <a:ext cx="1695264" cy="1695264"/>
          </a:xfrm>
          <a:prstGeom prst="rect">
            <a:avLst/>
          </a:prstGeom>
        </p:spPr>
      </p:pic>
      <p:sp>
        <p:nvSpPr>
          <p:cNvPr id="16" name="TextBox 15">
            <a:extLst>
              <a:ext uri="{FF2B5EF4-FFF2-40B4-BE49-F238E27FC236}">
                <a16:creationId xmlns:a16="http://schemas.microsoft.com/office/drawing/2014/main" id="{0EE72DA8-C845-A041-E8EA-CCC936054C68}"/>
              </a:ext>
            </a:extLst>
          </p:cNvPr>
          <p:cNvSpPr txBox="1"/>
          <p:nvPr/>
        </p:nvSpPr>
        <p:spPr>
          <a:xfrm>
            <a:off x="2160240" y="1894560"/>
            <a:ext cx="10081221" cy="646331"/>
          </a:xfrm>
          <a:prstGeom prst="rect">
            <a:avLst/>
          </a:prstGeom>
          <a:noFill/>
        </p:spPr>
        <p:txBody>
          <a:bodyPr wrap="none" rtlCol="0">
            <a:spAutoFit/>
          </a:bodyPr>
          <a:lstStyle/>
          <a:p>
            <a:r>
              <a:rPr lang="pl-PL" dirty="0" err="1"/>
              <a:t>Page</a:t>
            </a:r>
            <a:r>
              <a:rPr lang="pl-PL" dirty="0"/>
              <a:t> </a:t>
            </a:r>
            <a:r>
              <a:rPr lang="pl-PL" dirty="0" err="1"/>
              <a:t>actions</a:t>
            </a:r>
            <a:r>
              <a:rPr lang="pl-PL" dirty="0"/>
              <a:t> </a:t>
            </a:r>
            <a:r>
              <a:rPr lang="pl-PL" dirty="0" err="1"/>
              <a:t>is</a:t>
            </a:r>
            <a:r>
              <a:rPr lang="pl-PL" dirty="0"/>
              <a:t> </a:t>
            </a:r>
            <a:r>
              <a:rPr lang="pl-PL" dirty="0" err="1"/>
              <a:t>like</a:t>
            </a:r>
            <a:r>
              <a:rPr lang="pl-PL" dirty="0"/>
              <a:t> a </a:t>
            </a:r>
            <a:r>
              <a:rPr lang="pl-PL" dirty="0" err="1"/>
              <a:t>more</a:t>
            </a:r>
            <a:r>
              <a:rPr lang="pl-PL" dirty="0"/>
              <a:t> </a:t>
            </a:r>
            <a:r>
              <a:rPr lang="pl-PL" dirty="0" err="1"/>
              <a:t>general</a:t>
            </a:r>
            <a:r>
              <a:rPr lang="pl-PL" dirty="0"/>
              <a:t> </a:t>
            </a:r>
            <a:r>
              <a:rPr lang="pl-PL" dirty="0" err="1"/>
              <a:t>solution</a:t>
            </a:r>
            <a:r>
              <a:rPr lang="pl-PL" dirty="0"/>
              <a:t> to handle same/</a:t>
            </a:r>
            <a:r>
              <a:rPr lang="pl-PL" dirty="0" err="1"/>
              <a:t>very</a:t>
            </a:r>
            <a:r>
              <a:rPr lang="pl-PL" dirty="0"/>
              <a:t> </a:t>
            </a:r>
            <a:r>
              <a:rPr lang="pl-PL" dirty="0" err="1"/>
              <a:t>similar</a:t>
            </a:r>
            <a:r>
              <a:rPr lang="pl-PL" dirty="0"/>
              <a:t> </a:t>
            </a:r>
            <a:r>
              <a:rPr lang="pl-PL" dirty="0" err="1"/>
              <a:t>situation</a:t>
            </a:r>
            <a:r>
              <a:rPr lang="pl-PL" dirty="0"/>
              <a:t> in </a:t>
            </a:r>
            <a:r>
              <a:rPr lang="pl-PL" dirty="0" err="1"/>
              <a:t>different</a:t>
            </a:r>
            <a:r>
              <a:rPr lang="pl-PL" dirty="0"/>
              <a:t> </a:t>
            </a:r>
          </a:p>
          <a:p>
            <a:r>
              <a:rPr lang="pl-PL" dirty="0" err="1"/>
              <a:t>pages</a:t>
            </a:r>
            <a:r>
              <a:rPr lang="pl-PL" dirty="0"/>
              <a:t> </a:t>
            </a:r>
            <a:r>
              <a:rPr lang="pl-PL" dirty="0" err="1"/>
              <a:t>or</a:t>
            </a:r>
            <a:r>
              <a:rPr lang="pl-PL" dirty="0"/>
              <a:t> </a:t>
            </a:r>
            <a:r>
              <a:rPr lang="pl-PL" dirty="0" err="1"/>
              <a:t>at</a:t>
            </a:r>
            <a:r>
              <a:rPr lang="pl-PL" dirty="0"/>
              <a:t> </a:t>
            </a:r>
            <a:r>
              <a:rPr lang="pl-PL" dirty="0" err="1"/>
              <a:t>least</a:t>
            </a:r>
            <a:r>
              <a:rPr lang="pl-PL" dirty="0"/>
              <a:t> one. </a:t>
            </a:r>
            <a:r>
              <a:rPr lang="pl-PL" dirty="0" err="1"/>
              <a:t>Is</a:t>
            </a:r>
            <a:r>
              <a:rPr lang="pl-PL" dirty="0"/>
              <a:t> </a:t>
            </a:r>
            <a:r>
              <a:rPr lang="pl-PL" dirty="0" err="1"/>
              <a:t>more</a:t>
            </a:r>
            <a:r>
              <a:rPr lang="pl-PL" dirty="0"/>
              <a:t> </a:t>
            </a:r>
            <a:r>
              <a:rPr lang="pl-PL" dirty="0" err="1"/>
              <a:t>extensible</a:t>
            </a:r>
            <a:r>
              <a:rPr lang="pl-PL" dirty="0"/>
              <a:t> </a:t>
            </a:r>
            <a:r>
              <a:rPr lang="pl-PL" dirty="0" err="1"/>
              <a:t>than</a:t>
            </a:r>
            <a:r>
              <a:rPr lang="pl-PL" dirty="0"/>
              <a:t> </a:t>
            </a:r>
            <a:r>
              <a:rPr lang="pl-PL" b="1" dirty="0"/>
              <a:t>POM</a:t>
            </a:r>
            <a:r>
              <a:rPr lang="pl-PL" dirty="0"/>
              <a:t>, </a:t>
            </a:r>
            <a:r>
              <a:rPr lang="pl-PL" dirty="0" err="1"/>
              <a:t>when</a:t>
            </a:r>
            <a:r>
              <a:rPr lang="pl-PL" dirty="0"/>
              <a:t> </a:t>
            </a:r>
            <a:r>
              <a:rPr lang="pl-PL" dirty="0" err="1"/>
              <a:t>our</a:t>
            </a:r>
            <a:r>
              <a:rPr lang="pl-PL" dirty="0"/>
              <a:t> </a:t>
            </a:r>
            <a:r>
              <a:rPr lang="pl-PL" dirty="0" err="1"/>
              <a:t>page</a:t>
            </a:r>
            <a:r>
              <a:rPr lang="pl-PL" dirty="0"/>
              <a:t> </a:t>
            </a:r>
            <a:r>
              <a:rPr lang="pl-PL" dirty="0" err="1"/>
              <a:t>is</a:t>
            </a:r>
            <a:r>
              <a:rPr lang="pl-PL" dirty="0"/>
              <a:t> less </a:t>
            </a:r>
            <a:r>
              <a:rPr lang="pl-PL" dirty="0" err="1"/>
              <a:t>specific</a:t>
            </a:r>
            <a:r>
              <a:rPr lang="pl-PL" dirty="0"/>
              <a:t> </a:t>
            </a:r>
            <a:r>
              <a:rPr lang="pl-PL" dirty="0" err="1"/>
              <a:t>than</a:t>
            </a:r>
            <a:r>
              <a:rPr lang="pl-PL" dirty="0"/>
              <a:t> </a:t>
            </a:r>
            <a:r>
              <a:rPr lang="pl-PL" dirty="0" err="1"/>
              <a:t>others</a:t>
            </a:r>
            <a:r>
              <a:rPr lang="pl-PL" dirty="0"/>
              <a:t>.</a:t>
            </a:r>
            <a:endParaRPr lang="en-GB" dirty="0"/>
          </a:p>
        </p:txBody>
      </p:sp>
      <p:sp>
        <p:nvSpPr>
          <p:cNvPr id="3" name="TextBox 2">
            <a:extLst>
              <a:ext uri="{FF2B5EF4-FFF2-40B4-BE49-F238E27FC236}">
                <a16:creationId xmlns:a16="http://schemas.microsoft.com/office/drawing/2014/main" id="{E4B49B0D-957C-5C77-D05E-3980DB178928}"/>
              </a:ext>
            </a:extLst>
          </p:cNvPr>
          <p:cNvSpPr txBox="1"/>
          <p:nvPr/>
        </p:nvSpPr>
        <p:spPr>
          <a:xfrm>
            <a:off x="2294133" y="3190310"/>
            <a:ext cx="5056834" cy="646331"/>
          </a:xfrm>
          <a:prstGeom prst="rect">
            <a:avLst/>
          </a:prstGeom>
          <a:noFill/>
        </p:spPr>
        <p:txBody>
          <a:bodyPr wrap="none" rtlCol="0">
            <a:spAutoFit/>
          </a:bodyPr>
          <a:lstStyle/>
          <a:p>
            <a:r>
              <a:rPr lang="pl-PL" dirty="0"/>
              <a:t>In </a:t>
            </a:r>
            <a:r>
              <a:rPr lang="pl-PL" dirty="0" err="1"/>
              <a:t>cypress</a:t>
            </a:r>
            <a:r>
              <a:rPr lang="pl-PL" dirty="0"/>
              <a:t> we </a:t>
            </a:r>
            <a:r>
              <a:rPr lang="pl-PL" dirty="0" err="1"/>
              <a:t>can</a:t>
            </a:r>
            <a:r>
              <a:rPr lang="pl-PL" dirty="0"/>
              <a:t> </a:t>
            </a:r>
            <a:r>
              <a:rPr lang="pl-PL" dirty="0" err="1"/>
              <a:t>define</a:t>
            </a:r>
            <a:r>
              <a:rPr lang="pl-PL" dirty="0"/>
              <a:t> </a:t>
            </a:r>
            <a:r>
              <a:rPr lang="pl-PL" b="1" i="1" dirty="0" err="1"/>
              <a:t>custom</a:t>
            </a:r>
            <a:r>
              <a:rPr lang="pl-PL" b="1" i="1" dirty="0"/>
              <a:t> </a:t>
            </a:r>
            <a:r>
              <a:rPr lang="pl-PL" b="1" i="1" dirty="0" err="1"/>
              <a:t>command</a:t>
            </a:r>
            <a:r>
              <a:rPr lang="pl-PL" b="1" i="1" dirty="0"/>
              <a:t> </a:t>
            </a:r>
            <a:r>
              <a:rPr lang="pl-PL" dirty="0"/>
              <a:t>to</a:t>
            </a:r>
          </a:p>
          <a:p>
            <a:r>
              <a:rPr lang="pl-PL" dirty="0"/>
              <a:t>to handle </a:t>
            </a:r>
            <a:r>
              <a:rPr lang="pl-PL" dirty="0" err="1"/>
              <a:t>check</a:t>
            </a:r>
            <a:r>
              <a:rPr lang="pl-PL" dirty="0"/>
              <a:t> </a:t>
            </a:r>
            <a:r>
              <a:rPr lang="pl-PL" dirty="0" err="1"/>
              <a:t>an</a:t>
            </a:r>
            <a:r>
              <a:rPr lang="pl-PL" dirty="0"/>
              <a:t> </a:t>
            </a:r>
            <a:r>
              <a:rPr lang="pl-PL" dirty="0" err="1"/>
              <a:t>animation</a:t>
            </a:r>
            <a:r>
              <a:rPr lang="pl-PL" dirty="0"/>
              <a:t> for </a:t>
            </a:r>
            <a:r>
              <a:rPr lang="pl-PL" dirty="0" err="1"/>
              <a:t>instance</a:t>
            </a:r>
            <a:r>
              <a:rPr lang="pl-PL" dirty="0"/>
              <a:t>.</a:t>
            </a:r>
            <a:endParaRPr lang="en-GB" dirty="0"/>
          </a:p>
        </p:txBody>
      </p:sp>
      <p:sp>
        <p:nvSpPr>
          <p:cNvPr id="4" name="Text Placeholder 2">
            <a:extLst>
              <a:ext uri="{FF2B5EF4-FFF2-40B4-BE49-F238E27FC236}">
                <a16:creationId xmlns:a16="http://schemas.microsoft.com/office/drawing/2014/main" id="{9064E023-4E4D-CA42-1565-454C25A4337F}"/>
              </a:ext>
            </a:extLst>
          </p:cNvPr>
          <p:cNvSpPr txBox="1">
            <a:spLocks/>
          </p:cNvSpPr>
          <p:nvPr/>
        </p:nvSpPr>
        <p:spPr>
          <a:xfrm>
            <a:off x="2223937" y="1440916"/>
            <a:ext cx="8586930" cy="48825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PAGE ACTIONS </a:t>
            </a:r>
            <a:r>
              <a:rPr lang="pl-PL" dirty="0" err="1"/>
              <a:t>PATTERn</a:t>
            </a:r>
            <a:endParaRPr lang="en-GB" dirty="0"/>
          </a:p>
        </p:txBody>
      </p:sp>
      <p:pic>
        <p:nvPicPr>
          <p:cNvPr id="7" name="Picture 6" descr="Text&#10;&#10;Description automatically generated">
            <a:extLst>
              <a:ext uri="{FF2B5EF4-FFF2-40B4-BE49-F238E27FC236}">
                <a16:creationId xmlns:a16="http://schemas.microsoft.com/office/drawing/2014/main" id="{306B1666-15C9-CE75-7951-A38E3A8F7E97}"/>
              </a:ext>
            </a:extLst>
          </p:cNvPr>
          <p:cNvPicPr>
            <a:picLocks noChangeAspect="1"/>
          </p:cNvPicPr>
          <p:nvPr/>
        </p:nvPicPr>
        <p:blipFill>
          <a:blip r:embed="rId4"/>
          <a:stretch>
            <a:fillRect/>
          </a:stretch>
        </p:blipFill>
        <p:spPr>
          <a:xfrm>
            <a:off x="2324050" y="3941599"/>
            <a:ext cx="4876800" cy="2776701"/>
          </a:xfrm>
          <a:prstGeom prst="rect">
            <a:avLst/>
          </a:prstGeom>
        </p:spPr>
      </p:pic>
      <p:sp>
        <p:nvSpPr>
          <p:cNvPr id="11" name="Text Placeholder 2">
            <a:extLst>
              <a:ext uri="{FF2B5EF4-FFF2-40B4-BE49-F238E27FC236}">
                <a16:creationId xmlns:a16="http://schemas.microsoft.com/office/drawing/2014/main" id="{8B479740-AE1F-3727-F00C-FCD8DC319E28}"/>
              </a:ext>
            </a:extLst>
          </p:cNvPr>
          <p:cNvSpPr txBox="1">
            <a:spLocks/>
          </p:cNvSpPr>
          <p:nvPr/>
        </p:nvSpPr>
        <p:spPr>
          <a:xfrm>
            <a:off x="7510126" y="2713902"/>
            <a:ext cx="2400300" cy="48825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PLAYWRIGHT</a:t>
            </a:r>
            <a:endParaRPr lang="en-GB" dirty="0"/>
          </a:p>
        </p:txBody>
      </p:sp>
      <p:sp>
        <p:nvSpPr>
          <p:cNvPr id="12" name="TextBox 11">
            <a:extLst>
              <a:ext uri="{FF2B5EF4-FFF2-40B4-BE49-F238E27FC236}">
                <a16:creationId xmlns:a16="http://schemas.microsoft.com/office/drawing/2014/main" id="{1CCCAC4C-7917-0BF8-EA88-CC3EE656FC37}"/>
              </a:ext>
            </a:extLst>
          </p:cNvPr>
          <p:cNvSpPr txBox="1"/>
          <p:nvPr/>
        </p:nvSpPr>
        <p:spPr>
          <a:xfrm>
            <a:off x="2502504" y="6322219"/>
            <a:ext cx="4611199" cy="338554"/>
          </a:xfrm>
          <a:prstGeom prst="rect">
            <a:avLst/>
          </a:prstGeom>
          <a:noFill/>
        </p:spPr>
        <p:txBody>
          <a:bodyPr wrap="none" rtlCol="0">
            <a:spAutoFit/>
          </a:bodyPr>
          <a:lstStyle/>
          <a:p>
            <a:r>
              <a:rPr lang="pl-PL" sz="1600" dirty="0" err="1"/>
              <a:t>Afterwards</a:t>
            </a:r>
            <a:r>
              <a:rPr lang="pl-PL" sz="1600" dirty="0"/>
              <a:t> </a:t>
            </a:r>
            <a:r>
              <a:rPr lang="pl-PL" sz="1600" dirty="0" err="1"/>
              <a:t>it</a:t>
            </a:r>
            <a:r>
              <a:rPr lang="pl-PL" sz="1600" dirty="0"/>
              <a:t> </a:t>
            </a:r>
            <a:r>
              <a:rPr lang="pl-PL" sz="1600" dirty="0" err="1"/>
              <a:t>can</a:t>
            </a:r>
            <a:r>
              <a:rPr lang="pl-PL" sz="1600" dirty="0"/>
              <a:t> we </a:t>
            </a:r>
            <a:r>
              <a:rPr lang="pl-PL" sz="1600" dirty="0" err="1"/>
              <a:t>invoked</a:t>
            </a:r>
            <a:r>
              <a:rPr lang="pl-PL" sz="1600" dirty="0"/>
              <a:t> </a:t>
            </a:r>
            <a:r>
              <a:rPr lang="pl-PL" sz="1600" dirty="0" err="1"/>
              <a:t>like</a:t>
            </a:r>
            <a:r>
              <a:rPr lang="pl-PL" sz="1600" dirty="0"/>
              <a:t>: </a:t>
            </a:r>
            <a:r>
              <a:rPr lang="pl-PL" sz="1600" b="1" i="1" dirty="0" err="1"/>
              <a:t>cy.pdfToText</a:t>
            </a:r>
            <a:endParaRPr lang="en-GB" sz="1600" b="1" i="1" dirty="0"/>
          </a:p>
        </p:txBody>
      </p:sp>
      <p:sp>
        <p:nvSpPr>
          <p:cNvPr id="13" name="TextBox 12">
            <a:extLst>
              <a:ext uri="{FF2B5EF4-FFF2-40B4-BE49-F238E27FC236}">
                <a16:creationId xmlns:a16="http://schemas.microsoft.com/office/drawing/2014/main" id="{D52D8D0E-BE09-F08E-CB09-1B3EEF92661C}"/>
              </a:ext>
            </a:extLst>
          </p:cNvPr>
          <p:cNvSpPr txBox="1"/>
          <p:nvPr/>
        </p:nvSpPr>
        <p:spPr>
          <a:xfrm>
            <a:off x="7350967" y="3178467"/>
            <a:ext cx="4772653" cy="646331"/>
          </a:xfrm>
          <a:prstGeom prst="rect">
            <a:avLst/>
          </a:prstGeom>
          <a:noFill/>
        </p:spPr>
        <p:txBody>
          <a:bodyPr wrap="none" rtlCol="0">
            <a:spAutoFit/>
          </a:bodyPr>
          <a:lstStyle/>
          <a:p>
            <a:r>
              <a:rPr lang="pl-PL" dirty="0"/>
              <a:t>In </a:t>
            </a:r>
            <a:r>
              <a:rPr lang="pl-PL" dirty="0" err="1"/>
              <a:t>playwirght</a:t>
            </a:r>
            <a:r>
              <a:rPr lang="pl-PL" dirty="0"/>
              <a:t> we </a:t>
            </a:r>
            <a:r>
              <a:rPr lang="pl-PL" dirty="0" err="1"/>
              <a:t>can</a:t>
            </a:r>
            <a:r>
              <a:rPr lang="pl-PL" dirty="0"/>
              <a:t> </a:t>
            </a:r>
            <a:r>
              <a:rPr lang="pl-PL" dirty="0" err="1"/>
              <a:t>create</a:t>
            </a:r>
            <a:r>
              <a:rPr lang="pl-PL" dirty="0"/>
              <a:t> </a:t>
            </a:r>
            <a:r>
              <a:rPr lang="pl-PL" dirty="0" err="1"/>
              <a:t>some</a:t>
            </a:r>
            <a:r>
              <a:rPr lang="pl-PL" dirty="0"/>
              <a:t> </a:t>
            </a:r>
            <a:r>
              <a:rPr lang="pl-PL" b="1" i="1" dirty="0" err="1"/>
              <a:t>worker</a:t>
            </a:r>
            <a:endParaRPr lang="pl-PL" b="1" i="1" dirty="0"/>
          </a:p>
          <a:p>
            <a:r>
              <a:rPr lang="pl-PL" b="1" i="1" dirty="0" err="1"/>
              <a:t>scoped</a:t>
            </a:r>
            <a:r>
              <a:rPr lang="pl-PL" b="1" i="1" dirty="0"/>
              <a:t> </a:t>
            </a:r>
            <a:r>
              <a:rPr lang="pl-PL" b="1" i="1" dirty="0" err="1"/>
              <a:t>fixture</a:t>
            </a:r>
            <a:r>
              <a:rPr lang="pl-PL" b="1" i="1" dirty="0"/>
              <a:t> </a:t>
            </a:r>
            <a:r>
              <a:rPr lang="pl-PL" dirty="0" err="1"/>
              <a:t>or</a:t>
            </a:r>
            <a:r>
              <a:rPr lang="pl-PL" dirty="0"/>
              <a:t> </a:t>
            </a:r>
            <a:r>
              <a:rPr lang="pl-PL" dirty="0" err="1"/>
              <a:t>functions</a:t>
            </a:r>
            <a:r>
              <a:rPr lang="pl-PL" dirty="0"/>
              <a:t> to </a:t>
            </a:r>
            <a:r>
              <a:rPr lang="pl-PL" dirty="0" err="1"/>
              <a:t>achieve</a:t>
            </a:r>
            <a:r>
              <a:rPr lang="pl-PL" dirty="0"/>
              <a:t> </a:t>
            </a:r>
            <a:r>
              <a:rPr lang="pl-PL" dirty="0" err="1"/>
              <a:t>this</a:t>
            </a:r>
            <a:r>
              <a:rPr lang="pl-PL" dirty="0"/>
              <a:t>. </a:t>
            </a:r>
            <a:endParaRPr lang="en-GB" dirty="0"/>
          </a:p>
        </p:txBody>
      </p:sp>
      <p:pic>
        <p:nvPicPr>
          <p:cNvPr id="15" name="Picture 14">
            <a:extLst>
              <a:ext uri="{FF2B5EF4-FFF2-40B4-BE49-F238E27FC236}">
                <a16:creationId xmlns:a16="http://schemas.microsoft.com/office/drawing/2014/main" id="{389FDAA1-ACAE-FBC0-3770-CBBF023BE16D}"/>
              </a:ext>
            </a:extLst>
          </p:cNvPr>
          <p:cNvPicPr>
            <a:picLocks noChangeAspect="1"/>
          </p:cNvPicPr>
          <p:nvPr/>
        </p:nvPicPr>
        <p:blipFill>
          <a:blip r:embed="rId5"/>
          <a:stretch>
            <a:fillRect/>
          </a:stretch>
        </p:blipFill>
        <p:spPr>
          <a:xfrm>
            <a:off x="7329920" y="3923030"/>
            <a:ext cx="4750044" cy="2495678"/>
          </a:xfrm>
          <a:prstGeom prst="rect">
            <a:avLst/>
          </a:prstGeom>
        </p:spPr>
      </p:pic>
    </p:spTree>
    <p:extLst>
      <p:ext uri="{BB962C8B-B14F-4D97-AF65-F5344CB8AC3E}">
        <p14:creationId xmlns:p14="http://schemas.microsoft.com/office/powerpoint/2010/main" val="2629928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0505-DE4B-1EA6-B26C-E395DAE981F4}"/>
              </a:ext>
            </a:extLst>
          </p:cNvPr>
          <p:cNvSpPr>
            <a:spLocks noGrp="1"/>
          </p:cNvSpPr>
          <p:nvPr>
            <p:ph type="title"/>
          </p:nvPr>
        </p:nvSpPr>
        <p:spPr>
          <a:xfrm>
            <a:off x="2160240" y="139700"/>
            <a:ext cx="9792273" cy="1325880"/>
          </a:xfrm>
        </p:spPr>
        <p:txBody>
          <a:bodyPr/>
          <a:lstStyle/>
          <a:p>
            <a:r>
              <a:rPr lang="pl-PL" dirty="0"/>
              <a:t>FRONT-END e2e </a:t>
            </a:r>
            <a:r>
              <a:rPr lang="pl-PL" dirty="0" err="1"/>
              <a:t>testing</a:t>
            </a:r>
            <a:r>
              <a:rPr lang="pl-PL" dirty="0"/>
              <a:t> – </a:t>
            </a:r>
            <a:r>
              <a:rPr lang="pl-PL" dirty="0" err="1"/>
              <a:t>good</a:t>
            </a:r>
            <a:r>
              <a:rPr lang="pl-PL" dirty="0"/>
              <a:t> </a:t>
            </a:r>
            <a:r>
              <a:rPr lang="pl-PL" dirty="0" err="1"/>
              <a:t>practises</a:t>
            </a:r>
            <a:endParaRPr lang="en-GB" dirty="0"/>
          </a:p>
        </p:txBody>
      </p:sp>
      <p:sp>
        <p:nvSpPr>
          <p:cNvPr id="5" name="Text Placeholder 2">
            <a:extLst>
              <a:ext uri="{FF2B5EF4-FFF2-40B4-BE49-F238E27FC236}">
                <a16:creationId xmlns:a16="http://schemas.microsoft.com/office/drawing/2014/main" id="{3A531E5A-F2D0-2D93-4593-FF19D0D4E63F}"/>
              </a:ext>
            </a:extLst>
          </p:cNvPr>
          <p:cNvSpPr txBox="1">
            <a:spLocks/>
          </p:cNvSpPr>
          <p:nvPr/>
        </p:nvSpPr>
        <p:spPr>
          <a:xfrm>
            <a:off x="2363190" y="1394466"/>
            <a:ext cx="8586930" cy="48825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PASS </a:t>
            </a:r>
            <a:r>
              <a:rPr lang="pl-PL" dirty="0" err="1"/>
              <a:t>locators</a:t>
            </a:r>
            <a:r>
              <a:rPr lang="pl-PL" dirty="0"/>
              <a:t> </a:t>
            </a:r>
            <a:r>
              <a:rPr lang="pl-PL" dirty="0" err="1"/>
              <a:t>over</a:t>
            </a:r>
            <a:r>
              <a:rPr lang="pl-PL" dirty="0"/>
              <a:t> SELECTOR</a:t>
            </a:r>
            <a:endParaRPr lang="en-GB" dirty="0"/>
          </a:p>
        </p:txBody>
      </p:sp>
      <p:pic>
        <p:nvPicPr>
          <p:cNvPr id="8" name="Picture 7" descr="A picture containing text, sign, outdoor&#10;&#10;Description automatically generated">
            <a:extLst>
              <a:ext uri="{FF2B5EF4-FFF2-40B4-BE49-F238E27FC236}">
                <a16:creationId xmlns:a16="http://schemas.microsoft.com/office/drawing/2014/main" id="{C47D1646-F9C5-F3D7-E54D-BEC59DA2B41F}"/>
              </a:ext>
            </a:extLst>
          </p:cNvPr>
          <p:cNvPicPr>
            <a:picLocks noChangeAspect="1"/>
          </p:cNvPicPr>
          <p:nvPr/>
        </p:nvPicPr>
        <p:blipFill>
          <a:blip r:embed="rId2"/>
          <a:stretch>
            <a:fillRect/>
          </a:stretch>
        </p:blipFill>
        <p:spPr>
          <a:xfrm>
            <a:off x="344326" y="201532"/>
            <a:ext cx="1264048" cy="1264048"/>
          </a:xfrm>
          <a:prstGeom prst="rect">
            <a:avLst/>
          </a:prstGeom>
        </p:spPr>
      </p:pic>
      <p:pic>
        <p:nvPicPr>
          <p:cNvPr id="10" name="Picture 9" descr="Logo&#10;&#10;Description automatically generated">
            <a:extLst>
              <a:ext uri="{FF2B5EF4-FFF2-40B4-BE49-F238E27FC236}">
                <a16:creationId xmlns:a16="http://schemas.microsoft.com/office/drawing/2014/main" id="{6388C243-85E0-EF47-7270-FCC732F6DDD9}"/>
              </a:ext>
            </a:extLst>
          </p:cNvPr>
          <p:cNvPicPr>
            <a:picLocks noChangeAspect="1"/>
          </p:cNvPicPr>
          <p:nvPr/>
        </p:nvPicPr>
        <p:blipFill>
          <a:blip r:embed="rId3"/>
          <a:stretch>
            <a:fillRect/>
          </a:stretch>
        </p:blipFill>
        <p:spPr>
          <a:xfrm>
            <a:off x="85500" y="1370094"/>
            <a:ext cx="1695264" cy="1695264"/>
          </a:xfrm>
          <a:prstGeom prst="rect">
            <a:avLst/>
          </a:prstGeom>
        </p:spPr>
      </p:pic>
      <p:sp>
        <p:nvSpPr>
          <p:cNvPr id="16" name="TextBox 15">
            <a:extLst>
              <a:ext uri="{FF2B5EF4-FFF2-40B4-BE49-F238E27FC236}">
                <a16:creationId xmlns:a16="http://schemas.microsoft.com/office/drawing/2014/main" id="{0EE72DA8-C845-A041-E8EA-CCC936054C68}"/>
              </a:ext>
            </a:extLst>
          </p:cNvPr>
          <p:cNvSpPr txBox="1"/>
          <p:nvPr/>
        </p:nvSpPr>
        <p:spPr>
          <a:xfrm>
            <a:off x="2396327" y="1882717"/>
            <a:ext cx="7089698" cy="369332"/>
          </a:xfrm>
          <a:prstGeom prst="rect">
            <a:avLst/>
          </a:prstGeom>
          <a:noFill/>
        </p:spPr>
        <p:txBody>
          <a:bodyPr wrap="none" rtlCol="0">
            <a:spAutoFit/>
          </a:bodyPr>
          <a:lstStyle/>
          <a:p>
            <a:r>
              <a:rPr lang="pl-PL" dirty="0" err="1"/>
              <a:t>Locators</a:t>
            </a:r>
            <a:r>
              <a:rPr lang="pl-PL" dirty="0"/>
              <a:t> </a:t>
            </a:r>
            <a:r>
              <a:rPr lang="pl-PL" dirty="0" err="1"/>
              <a:t>can</a:t>
            </a:r>
            <a:r>
              <a:rPr lang="pl-PL" dirty="0"/>
              <a:t> </a:t>
            </a:r>
            <a:r>
              <a:rPr lang="pl-PL" dirty="0" err="1"/>
              <a:t>prevent</a:t>
            </a:r>
            <a:r>
              <a:rPr lang="pl-PL" dirty="0"/>
              <a:t> to </a:t>
            </a:r>
            <a:r>
              <a:rPr lang="pl-PL" dirty="0" err="1"/>
              <a:t>exist</a:t>
            </a:r>
            <a:r>
              <a:rPr lang="pl-PL" dirty="0"/>
              <a:t> </a:t>
            </a:r>
            <a:r>
              <a:rPr lang="pl-PL" dirty="0" err="1"/>
              <a:t>some</a:t>
            </a:r>
            <a:r>
              <a:rPr lang="pl-PL" dirty="0"/>
              <a:t> </a:t>
            </a:r>
            <a:r>
              <a:rPr lang="pl-PL" dirty="0" err="1"/>
              <a:t>unoticed</a:t>
            </a:r>
            <a:r>
              <a:rPr lang="pl-PL" dirty="0"/>
              <a:t> </a:t>
            </a:r>
            <a:r>
              <a:rPr lang="pl-PL" dirty="0" err="1"/>
              <a:t>changes</a:t>
            </a:r>
            <a:r>
              <a:rPr lang="pl-PL" dirty="0"/>
              <a:t> in element.</a:t>
            </a:r>
            <a:endParaRPr lang="en-GB" dirty="0"/>
          </a:p>
        </p:txBody>
      </p:sp>
      <p:pic>
        <p:nvPicPr>
          <p:cNvPr id="4" name="Picture 3">
            <a:extLst>
              <a:ext uri="{FF2B5EF4-FFF2-40B4-BE49-F238E27FC236}">
                <a16:creationId xmlns:a16="http://schemas.microsoft.com/office/drawing/2014/main" id="{48E9973A-1D8E-CD3B-9A4C-79E51D18C565}"/>
              </a:ext>
            </a:extLst>
          </p:cNvPr>
          <p:cNvPicPr>
            <a:picLocks noChangeAspect="1"/>
          </p:cNvPicPr>
          <p:nvPr/>
        </p:nvPicPr>
        <p:blipFill>
          <a:blip r:embed="rId4"/>
          <a:stretch>
            <a:fillRect/>
          </a:stretch>
        </p:blipFill>
        <p:spPr>
          <a:xfrm>
            <a:off x="5144114" y="3736182"/>
            <a:ext cx="3530781" cy="1073205"/>
          </a:xfrm>
          <a:prstGeom prst="rect">
            <a:avLst/>
          </a:prstGeom>
        </p:spPr>
      </p:pic>
    </p:spTree>
    <p:extLst>
      <p:ext uri="{BB962C8B-B14F-4D97-AF65-F5344CB8AC3E}">
        <p14:creationId xmlns:p14="http://schemas.microsoft.com/office/powerpoint/2010/main" val="2222179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0505-DE4B-1EA6-B26C-E395DAE981F4}"/>
              </a:ext>
            </a:extLst>
          </p:cNvPr>
          <p:cNvSpPr>
            <a:spLocks noGrp="1"/>
          </p:cNvSpPr>
          <p:nvPr>
            <p:ph type="title"/>
          </p:nvPr>
        </p:nvSpPr>
        <p:spPr>
          <a:xfrm>
            <a:off x="2160240" y="139700"/>
            <a:ext cx="9792273" cy="1325880"/>
          </a:xfrm>
        </p:spPr>
        <p:txBody>
          <a:bodyPr/>
          <a:lstStyle/>
          <a:p>
            <a:r>
              <a:rPr lang="pl-PL" dirty="0"/>
              <a:t>FRONT-END e2e </a:t>
            </a:r>
            <a:r>
              <a:rPr lang="pl-PL" dirty="0" err="1"/>
              <a:t>testing</a:t>
            </a:r>
            <a:r>
              <a:rPr lang="pl-PL" dirty="0"/>
              <a:t> – </a:t>
            </a:r>
            <a:r>
              <a:rPr lang="pl-PL" dirty="0" err="1"/>
              <a:t>good</a:t>
            </a:r>
            <a:r>
              <a:rPr lang="pl-PL" dirty="0"/>
              <a:t> </a:t>
            </a:r>
            <a:r>
              <a:rPr lang="pl-PL" dirty="0" err="1"/>
              <a:t>practises</a:t>
            </a:r>
            <a:endParaRPr lang="en-GB" dirty="0"/>
          </a:p>
        </p:txBody>
      </p:sp>
      <p:sp>
        <p:nvSpPr>
          <p:cNvPr id="5" name="Text Placeholder 2">
            <a:extLst>
              <a:ext uri="{FF2B5EF4-FFF2-40B4-BE49-F238E27FC236}">
                <a16:creationId xmlns:a16="http://schemas.microsoft.com/office/drawing/2014/main" id="{3A531E5A-F2D0-2D93-4593-FF19D0D4E63F}"/>
              </a:ext>
            </a:extLst>
          </p:cNvPr>
          <p:cNvSpPr txBox="1">
            <a:spLocks/>
          </p:cNvSpPr>
          <p:nvPr/>
        </p:nvSpPr>
        <p:spPr>
          <a:xfrm>
            <a:off x="2363190" y="1394466"/>
            <a:ext cx="8586930" cy="488251"/>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err="1"/>
              <a:t>Try</a:t>
            </a:r>
            <a:r>
              <a:rPr lang="pl-PL" dirty="0"/>
              <a:t> to </a:t>
            </a:r>
            <a:r>
              <a:rPr lang="pl-PL" dirty="0" err="1"/>
              <a:t>split</a:t>
            </a:r>
            <a:r>
              <a:rPr lang="pl-PL" dirty="0"/>
              <a:t> </a:t>
            </a:r>
            <a:r>
              <a:rPr lang="pl-PL" dirty="0" err="1"/>
              <a:t>tests</a:t>
            </a:r>
            <a:r>
              <a:rPr lang="pl-PL" dirty="0"/>
              <a:t> with </a:t>
            </a:r>
            <a:r>
              <a:rPr lang="pl-PL" dirty="0" err="1"/>
              <a:t>steps</a:t>
            </a:r>
            <a:r>
              <a:rPr lang="pl-PL" dirty="0"/>
              <a:t> </a:t>
            </a:r>
            <a:r>
              <a:rPr lang="pl-PL" dirty="0" err="1"/>
              <a:t>using</a:t>
            </a:r>
            <a:r>
              <a:rPr lang="pl-PL" dirty="0"/>
              <a:t> </a:t>
            </a:r>
            <a:r>
              <a:rPr lang="pl-PL" dirty="0" err="1"/>
              <a:t>test.STEP</a:t>
            </a:r>
            <a:endParaRPr lang="en-GB" dirty="0"/>
          </a:p>
        </p:txBody>
      </p:sp>
      <p:pic>
        <p:nvPicPr>
          <p:cNvPr id="8" name="Picture 7" descr="A picture containing text, sign, outdoor&#10;&#10;Description automatically generated">
            <a:extLst>
              <a:ext uri="{FF2B5EF4-FFF2-40B4-BE49-F238E27FC236}">
                <a16:creationId xmlns:a16="http://schemas.microsoft.com/office/drawing/2014/main" id="{C47D1646-F9C5-F3D7-E54D-BEC59DA2B41F}"/>
              </a:ext>
            </a:extLst>
          </p:cNvPr>
          <p:cNvPicPr>
            <a:picLocks noChangeAspect="1"/>
          </p:cNvPicPr>
          <p:nvPr/>
        </p:nvPicPr>
        <p:blipFill>
          <a:blip r:embed="rId2"/>
          <a:stretch>
            <a:fillRect/>
          </a:stretch>
        </p:blipFill>
        <p:spPr>
          <a:xfrm>
            <a:off x="344326" y="201532"/>
            <a:ext cx="1264048" cy="1264048"/>
          </a:xfrm>
          <a:prstGeom prst="rect">
            <a:avLst/>
          </a:prstGeom>
        </p:spPr>
      </p:pic>
      <p:pic>
        <p:nvPicPr>
          <p:cNvPr id="10" name="Picture 9" descr="Logo&#10;&#10;Description automatically generated">
            <a:extLst>
              <a:ext uri="{FF2B5EF4-FFF2-40B4-BE49-F238E27FC236}">
                <a16:creationId xmlns:a16="http://schemas.microsoft.com/office/drawing/2014/main" id="{6388C243-85E0-EF47-7270-FCC732F6DDD9}"/>
              </a:ext>
            </a:extLst>
          </p:cNvPr>
          <p:cNvPicPr>
            <a:picLocks noChangeAspect="1"/>
          </p:cNvPicPr>
          <p:nvPr/>
        </p:nvPicPr>
        <p:blipFill>
          <a:blip r:embed="rId3"/>
          <a:stretch>
            <a:fillRect/>
          </a:stretch>
        </p:blipFill>
        <p:spPr>
          <a:xfrm>
            <a:off x="85500" y="1370094"/>
            <a:ext cx="1695264" cy="1695264"/>
          </a:xfrm>
          <a:prstGeom prst="rect">
            <a:avLst/>
          </a:prstGeom>
        </p:spPr>
      </p:pic>
      <p:sp>
        <p:nvSpPr>
          <p:cNvPr id="16" name="TextBox 15">
            <a:extLst>
              <a:ext uri="{FF2B5EF4-FFF2-40B4-BE49-F238E27FC236}">
                <a16:creationId xmlns:a16="http://schemas.microsoft.com/office/drawing/2014/main" id="{0EE72DA8-C845-A041-E8EA-CCC936054C68}"/>
              </a:ext>
            </a:extLst>
          </p:cNvPr>
          <p:cNvSpPr txBox="1"/>
          <p:nvPr/>
        </p:nvSpPr>
        <p:spPr>
          <a:xfrm>
            <a:off x="2396327" y="1882717"/>
            <a:ext cx="9782230" cy="646331"/>
          </a:xfrm>
          <a:prstGeom prst="rect">
            <a:avLst/>
          </a:prstGeom>
          <a:noFill/>
        </p:spPr>
        <p:txBody>
          <a:bodyPr wrap="none" rtlCol="0">
            <a:spAutoFit/>
          </a:bodyPr>
          <a:lstStyle/>
          <a:p>
            <a:r>
              <a:rPr lang="pl-PL" dirty="0" err="1"/>
              <a:t>Readability</a:t>
            </a:r>
            <a:r>
              <a:rPr lang="pl-PL" dirty="0"/>
              <a:t> of test </a:t>
            </a:r>
            <a:r>
              <a:rPr lang="pl-PL" dirty="0" err="1"/>
              <a:t>is</a:t>
            </a:r>
            <a:r>
              <a:rPr lang="pl-PL" dirty="0"/>
              <a:t> most of the </a:t>
            </a:r>
            <a:r>
              <a:rPr lang="pl-PL" dirty="0" err="1"/>
              <a:t>important</a:t>
            </a:r>
            <a:r>
              <a:rPr lang="pl-PL" dirty="0"/>
              <a:t> </a:t>
            </a:r>
            <a:r>
              <a:rPr lang="pl-PL" dirty="0" err="1"/>
              <a:t>thing</a:t>
            </a:r>
            <a:r>
              <a:rPr lang="pl-PL" dirty="0"/>
              <a:t> to </a:t>
            </a:r>
            <a:r>
              <a:rPr lang="pl-PL" dirty="0" err="1"/>
              <a:t>keep</a:t>
            </a:r>
            <a:r>
              <a:rPr lang="pl-PL" dirty="0"/>
              <a:t> </a:t>
            </a:r>
            <a:r>
              <a:rPr lang="pl-PL" dirty="0" err="1"/>
              <a:t>clean</a:t>
            </a:r>
            <a:r>
              <a:rPr lang="pl-PL" dirty="0"/>
              <a:t> </a:t>
            </a:r>
            <a:r>
              <a:rPr lang="pl-PL" dirty="0" err="1"/>
              <a:t>because</a:t>
            </a:r>
            <a:r>
              <a:rPr lang="pl-PL" dirty="0"/>
              <a:t> </a:t>
            </a:r>
            <a:r>
              <a:rPr lang="pl-PL" dirty="0" err="1"/>
              <a:t>is</a:t>
            </a:r>
            <a:r>
              <a:rPr lang="pl-PL" dirty="0"/>
              <a:t> </a:t>
            </a:r>
            <a:r>
              <a:rPr lang="pl-PL" dirty="0" err="1"/>
              <a:t>easier</a:t>
            </a:r>
            <a:r>
              <a:rPr lang="pl-PL" dirty="0"/>
              <a:t> to </a:t>
            </a:r>
            <a:r>
              <a:rPr lang="pl-PL" dirty="0" err="1"/>
              <a:t>maintain</a:t>
            </a:r>
            <a:endParaRPr lang="pl-PL" dirty="0"/>
          </a:p>
          <a:p>
            <a:r>
              <a:rPr lang="pl-PL" dirty="0"/>
              <a:t>and to </a:t>
            </a:r>
            <a:r>
              <a:rPr lang="pl-PL" dirty="0" err="1"/>
              <a:t>split</a:t>
            </a:r>
            <a:r>
              <a:rPr lang="pl-PL" dirty="0"/>
              <a:t> </a:t>
            </a:r>
            <a:r>
              <a:rPr lang="pl-PL" dirty="0" err="1"/>
              <a:t>some</a:t>
            </a:r>
            <a:r>
              <a:rPr lang="pl-PL" dirty="0"/>
              <a:t> </a:t>
            </a:r>
            <a:r>
              <a:rPr lang="pl-PL" dirty="0" err="1"/>
              <a:t>pieces</a:t>
            </a:r>
            <a:r>
              <a:rPr lang="pl-PL" dirty="0"/>
              <a:t> of </a:t>
            </a:r>
            <a:r>
              <a:rPr lang="pl-PL" dirty="0" err="1"/>
              <a:t>check</a:t>
            </a:r>
            <a:r>
              <a:rPr lang="pl-PL" dirty="0"/>
              <a:t> </a:t>
            </a:r>
            <a:r>
              <a:rPr lang="pl-PL" dirty="0" err="1"/>
              <a:t>logic</a:t>
            </a:r>
            <a:r>
              <a:rPr lang="pl-PL" dirty="0"/>
              <a:t> </a:t>
            </a:r>
            <a:r>
              <a:rPr lang="pl-PL" dirty="0" err="1"/>
              <a:t>when</a:t>
            </a:r>
            <a:r>
              <a:rPr lang="pl-PL" dirty="0"/>
              <a:t> </a:t>
            </a:r>
            <a:r>
              <a:rPr lang="pl-PL" dirty="0" err="1"/>
              <a:t>it</a:t>
            </a:r>
            <a:r>
              <a:rPr lang="pl-PL" dirty="0"/>
              <a:t> </a:t>
            </a:r>
            <a:r>
              <a:rPr lang="pl-PL" dirty="0" err="1"/>
              <a:t>will</a:t>
            </a:r>
            <a:r>
              <a:rPr lang="pl-PL" dirty="0"/>
              <a:t> be </a:t>
            </a:r>
            <a:r>
              <a:rPr lang="pl-PL" dirty="0" err="1"/>
              <a:t>needed</a:t>
            </a:r>
            <a:r>
              <a:rPr lang="pl-PL" dirty="0"/>
              <a:t>.</a:t>
            </a:r>
          </a:p>
        </p:txBody>
      </p:sp>
      <p:pic>
        <p:nvPicPr>
          <p:cNvPr id="4" name="Picture 3">
            <a:extLst>
              <a:ext uri="{FF2B5EF4-FFF2-40B4-BE49-F238E27FC236}">
                <a16:creationId xmlns:a16="http://schemas.microsoft.com/office/drawing/2014/main" id="{255006D0-7B4E-5D7F-B499-9AA17B7202DD}"/>
              </a:ext>
            </a:extLst>
          </p:cNvPr>
          <p:cNvPicPr>
            <a:picLocks noChangeAspect="1"/>
          </p:cNvPicPr>
          <p:nvPr/>
        </p:nvPicPr>
        <p:blipFill>
          <a:blip r:embed="rId4"/>
          <a:stretch>
            <a:fillRect/>
          </a:stretch>
        </p:blipFill>
        <p:spPr>
          <a:xfrm>
            <a:off x="2966039" y="2798524"/>
            <a:ext cx="7931558" cy="1530429"/>
          </a:xfrm>
          <a:prstGeom prst="rect">
            <a:avLst/>
          </a:prstGeom>
        </p:spPr>
      </p:pic>
    </p:spTree>
    <p:extLst>
      <p:ext uri="{BB962C8B-B14F-4D97-AF65-F5344CB8AC3E}">
        <p14:creationId xmlns:p14="http://schemas.microsoft.com/office/powerpoint/2010/main" val="1005425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850773" y="167335"/>
            <a:ext cx="10363200" cy="1325880"/>
          </a:xfrm>
        </p:spPr>
        <p:txBody>
          <a:bodyPr>
            <a:normAutofit/>
          </a:bodyPr>
          <a:lstStyle/>
          <a:p>
            <a:r>
              <a:rPr lang="pl-PL" dirty="0"/>
              <a:t>FRONT-END TESTS - DEMO</a:t>
            </a:r>
            <a:endParaRPr lang="en-US" dirty="0"/>
          </a:p>
        </p:txBody>
      </p:sp>
      <p:pic>
        <p:nvPicPr>
          <p:cNvPr id="21" name="Picture Placeholder 20" descr="Shape&#10;&#10;Description automatically generated with low confidence">
            <a:extLst>
              <a:ext uri="{FF2B5EF4-FFF2-40B4-BE49-F238E27FC236}">
                <a16:creationId xmlns:a16="http://schemas.microsoft.com/office/drawing/2014/main" id="{7BEF68B5-4AA4-FAC1-75D1-4E22992CBB96}"/>
              </a:ext>
            </a:extLst>
          </p:cNvPr>
          <p:cNvPicPr>
            <a:picLocks noGrp="1" noChangeAspect="1"/>
          </p:cNvPicPr>
          <p:nvPr>
            <p:ph type="pic" sz="quarter" idx="13"/>
          </p:nvPr>
        </p:nvPicPr>
        <p:blipFill>
          <a:blip r:embed="rId2"/>
          <a:srcRect/>
          <a:stretch>
            <a:fillRect/>
          </a:stretch>
        </p:blipFill>
        <p:spPr>
          <a:xfrm>
            <a:off x="2495550" y="1708150"/>
            <a:ext cx="2286000" cy="2286000"/>
          </a:xfrm>
        </p:spPr>
      </p:pic>
      <p:sp>
        <p:nvSpPr>
          <p:cNvPr id="8" name="Text Placeholder 7">
            <a:extLst>
              <a:ext uri="{FF2B5EF4-FFF2-40B4-BE49-F238E27FC236}">
                <a16:creationId xmlns:a16="http://schemas.microsoft.com/office/drawing/2014/main" id="{2057197A-3723-DB94-7A47-D88D84FA88FF}"/>
              </a:ext>
            </a:extLst>
          </p:cNvPr>
          <p:cNvSpPr>
            <a:spLocks noGrp="1"/>
          </p:cNvSpPr>
          <p:nvPr>
            <p:ph type="body" sz="quarter" idx="14"/>
          </p:nvPr>
        </p:nvSpPr>
        <p:spPr>
          <a:xfrm>
            <a:off x="2418566" y="4222985"/>
            <a:ext cx="2286000" cy="274320"/>
          </a:xfrm>
        </p:spPr>
        <p:txBody>
          <a:bodyPr/>
          <a:lstStyle/>
          <a:p>
            <a:r>
              <a:rPr lang="pl-PL" dirty="0"/>
              <a:t>Jest </a:t>
            </a:r>
            <a:r>
              <a:rPr lang="pl-PL" dirty="0" err="1"/>
              <a:t>mocks</a:t>
            </a:r>
            <a:endParaRPr lang="en-GB" dirty="0"/>
          </a:p>
        </p:txBody>
      </p:sp>
      <p:pic>
        <p:nvPicPr>
          <p:cNvPr id="15" name="Picture Placeholder 14" descr="A picture containing text, clipart, vector graphics, light&#10;&#10;Description automatically generated">
            <a:extLst>
              <a:ext uri="{FF2B5EF4-FFF2-40B4-BE49-F238E27FC236}">
                <a16:creationId xmlns:a16="http://schemas.microsoft.com/office/drawing/2014/main" id="{1DEDBA6D-1024-F05D-E5E8-73919D4E8F09}"/>
              </a:ext>
            </a:extLst>
          </p:cNvPr>
          <p:cNvPicPr>
            <a:picLocks noGrp="1" noChangeAspect="1"/>
          </p:cNvPicPr>
          <p:nvPr>
            <p:ph type="pic" sz="quarter" idx="22"/>
          </p:nvPr>
        </p:nvPicPr>
        <p:blipFill>
          <a:blip r:embed="rId3"/>
          <a:srcRect/>
          <a:stretch>
            <a:fillRect/>
          </a:stretch>
        </p:blipFill>
        <p:spPr>
          <a:xfrm>
            <a:off x="5191125" y="1708385"/>
            <a:ext cx="2286000" cy="2286000"/>
          </a:xfrm>
        </p:spPr>
      </p:pic>
      <p:sp>
        <p:nvSpPr>
          <p:cNvPr id="17" name="Text Placeholder 16">
            <a:extLst>
              <a:ext uri="{FF2B5EF4-FFF2-40B4-BE49-F238E27FC236}">
                <a16:creationId xmlns:a16="http://schemas.microsoft.com/office/drawing/2014/main" id="{9BB72A7B-20BE-165A-3164-ED3C0F763BDD}"/>
              </a:ext>
            </a:extLst>
          </p:cNvPr>
          <p:cNvSpPr>
            <a:spLocks noGrp="1"/>
          </p:cNvSpPr>
          <p:nvPr>
            <p:ph type="body" sz="quarter" idx="23"/>
          </p:nvPr>
        </p:nvSpPr>
        <p:spPr>
          <a:xfrm>
            <a:off x="5117020" y="4226845"/>
            <a:ext cx="2429192" cy="506310"/>
          </a:xfrm>
        </p:spPr>
        <p:txBody>
          <a:bodyPr/>
          <a:lstStyle/>
          <a:p>
            <a:r>
              <a:rPr lang="pl-PL" dirty="0"/>
              <a:t>Show </a:t>
            </a:r>
            <a:r>
              <a:rPr lang="pl-PL" dirty="0" err="1"/>
              <a:t>how</a:t>
            </a:r>
            <a:r>
              <a:rPr lang="pl-PL" dirty="0"/>
              <a:t> </a:t>
            </a:r>
            <a:r>
              <a:rPr lang="pl-PL" dirty="0" err="1"/>
              <a:t>react</a:t>
            </a:r>
            <a:r>
              <a:rPr lang="pl-PL" dirty="0"/>
              <a:t> </a:t>
            </a:r>
            <a:r>
              <a:rPr lang="pl-PL" dirty="0" err="1"/>
              <a:t>tests</a:t>
            </a:r>
            <a:r>
              <a:rPr lang="pl-PL" dirty="0"/>
              <a:t> </a:t>
            </a:r>
            <a:r>
              <a:rPr lang="pl-PL" dirty="0" err="1"/>
              <a:t>works</a:t>
            </a:r>
            <a:endParaRPr lang="en-GB" dirty="0"/>
          </a:p>
        </p:txBody>
      </p:sp>
      <p:pic>
        <p:nvPicPr>
          <p:cNvPr id="23" name="Picture Placeholder 22" descr="A picture containing text, clipart&#10;&#10;Description automatically generated">
            <a:extLst>
              <a:ext uri="{FF2B5EF4-FFF2-40B4-BE49-F238E27FC236}">
                <a16:creationId xmlns:a16="http://schemas.microsoft.com/office/drawing/2014/main" id="{0095AB01-2C7E-8528-2128-1E838CCAE23D}"/>
              </a:ext>
            </a:extLst>
          </p:cNvPr>
          <p:cNvPicPr>
            <a:picLocks noGrp="1" noChangeAspect="1"/>
          </p:cNvPicPr>
          <p:nvPr>
            <p:ph type="pic" sz="quarter" idx="19"/>
          </p:nvPr>
        </p:nvPicPr>
        <p:blipFill>
          <a:blip r:embed="rId4"/>
          <a:srcRect/>
          <a:stretch>
            <a:fillRect/>
          </a:stretch>
        </p:blipFill>
        <p:spPr>
          <a:xfrm>
            <a:off x="7886700" y="1708150"/>
            <a:ext cx="2286000" cy="2286000"/>
          </a:xfrm>
        </p:spPr>
      </p:pic>
      <p:sp>
        <p:nvSpPr>
          <p:cNvPr id="14" name="Text Placeholder 13">
            <a:extLst>
              <a:ext uri="{FF2B5EF4-FFF2-40B4-BE49-F238E27FC236}">
                <a16:creationId xmlns:a16="http://schemas.microsoft.com/office/drawing/2014/main" id="{EF18B36F-4E58-FFC8-4ADE-AB11B6ACDE93}"/>
              </a:ext>
            </a:extLst>
          </p:cNvPr>
          <p:cNvSpPr>
            <a:spLocks noGrp="1"/>
          </p:cNvSpPr>
          <p:nvPr>
            <p:ph type="body" sz="quarter" idx="20"/>
          </p:nvPr>
        </p:nvSpPr>
        <p:spPr>
          <a:xfrm>
            <a:off x="7811833" y="4223219"/>
            <a:ext cx="2286000" cy="568709"/>
          </a:xfrm>
        </p:spPr>
        <p:txBody>
          <a:bodyPr/>
          <a:lstStyle/>
          <a:p>
            <a:r>
              <a:rPr lang="pl-PL" dirty="0"/>
              <a:t>Show </a:t>
            </a:r>
            <a:r>
              <a:rPr lang="pl-PL" dirty="0" err="1"/>
              <a:t>best</a:t>
            </a:r>
            <a:r>
              <a:rPr lang="pl-PL" dirty="0"/>
              <a:t> of </a:t>
            </a:r>
            <a:r>
              <a:rPr lang="pl-PL" dirty="0" err="1"/>
              <a:t>vitetest</a:t>
            </a:r>
            <a:r>
              <a:rPr lang="pl-PL" dirty="0"/>
              <a:t> (in my </a:t>
            </a:r>
            <a:r>
              <a:rPr lang="pl-PL" dirty="0" err="1"/>
              <a:t>opinion</a:t>
            </a:r>
            <a:r>
              <a:rPr lang="pl-PL" dirty="0"/>
              <a:t>)</a:t>
            </a:r>
            <a:endParaRPr lang="en-GB" dirty="0"/>
          </a:p>
        </p:txBody>
      </p:sp>
      <p:pic>
        <p:nvPicPr>
          <p:cNvPr id="18" name="Picture 17" descr="Logo&#10;&#10;Description automatically generated">
            <a:extLst>
              <a:ext uri="{FF2B5EF4-FFF2-40B4-BE49-F238E27FC236}">
                <a16:creationId xmlns:a16="http://schemas.microsoft.com/office/drawing/2014/main" id="{F54BFE46-889A-C546-B7AB-0E171C258002}"/>
              </a:ext>
            </a:extLst>
          </p:cNvPr>
          <p:cNvPicPr>
            <a:picLocks noChangeAspect="1"/>
          </p:cNvPicPr>
          <p:nvPr/>
        </p:nvPicPr>
        <p:blipFill>
          <a:blip r:embed="rId5"/>
          <a:stretch>
            <a:fillRect/>
          </a:stretch>
        </p:blipFill>
        <p:spPr>
          <a:xfrm>
            <a:off x="4614153" y="5321380"/>
            <a:ext cx="1098417" cy="1214666"/>
          </a:xfrm>
          <a:prstGeom prst="rect">
            <a:avLst/>
          </a:prstGeom>
        </p:spPr>
      </p:pic>
      <p:pic>
        <p:nvPicPr>
          <p:cNvPr id="19" name="Graphic 18">
            <a:extLst>
              <a:ext uri="{FF2B5EF4-FFF2-40B4-BE49-F238E27FC236}">
                <a16:creationId xmlns:a16="http://schemas.microsoft.com/office/drawing/2014/main" id="{B1C3BA15-3138-951D-EC41-1CFD0BE39E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000" y="5238150"/>
            <a:ext cx="1381125" cy="1381125"/>
          </a:xfrm>
          <a:prstGeom prst="rect">
            <a:avLst/>
          </a:prstGeom>
        </p:spPr>
      </p:pic>
    </p:spTree>
    <p:extLst>
      <p:ext uri="{BB962C8B-B14F-4D97-AF65-F5344CB8AC3E}">
        <p14:creationId xmlns:p14="http://schemas.microsoft.com/office/powerpoint/2010/main" val="2770318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86E2C5D7-9B59-3AE2-DA5F-81C00A37D8BD}"/>
              </a:ext>
            </a:extLst>
          </p:cNvPr>
          <p:cNvSpPr>
            <a:spLocks noGrp="1"/>
          </p:cNvSpPr>
          <p:nvPr>
            <p:ph type="title"/>
          </p:nvPr>
        </p:nvSpPr>
        <p:spPr>
          <a:xfrm>
            <a:off x="2221706" y="196182"/>
            <a:ext cx="9679781" cy="1325880"/>
          </a:xfrm>
        </p:spPr>
        <p:txBody>
          <a:bodyPr/>
          <a:lstStyle/>
          <a:p>
            <a:r>
              <a:rPr lang="pl-PL" dirty="0" err="1"/>
              <a:t>Summary</a:t>
            </a:r>
            <a:r>
              <a:rPr lang="pl-PL" dirty="0"/>
              <a:t> – nice to </a:t>
            </a:r>
            <a:r>
              <a:rPr lang="pl-PL" dirty="0" err="1"/>
              <a:t>remember</a:t>
            </a:r>
            <a:endParaRPr lang="en-GB" dirty="0"/>
          </a:p>
        </p:txBody>
      </p:sp>
      <p:sp>
        <p:nvSpPr>
          <p:cNvPr id="20" name="Text Placeholder 19">
            <a:extLst>
              <a:ext uri="{FF2B5EF4-FFF2-40B4-BE49-F238E27FC236}">
                <a16:creationId xmlns:a16="http://schemas.microsoft.com/office/drawing/2014/main" id="{FDCB33BF-B2A6-73C3-D380-192305DA48C7}"/>
              </a:ext>
            </a:extLst>
          </p:cNvPr>
          <p:cNvSpPr>
            <a:spLocks noGrp="1"/>
          </p:cNvSpPr>
          <p:nvPr>
            <p:ph type="body" sz="quarter" idx="13"/>
          </p:nvPr>
        </p:nvSpPr>
        <p:spPr>
          <a:xfrm>
            <a:off x="4026662" y="1279238"/>
            <a:ext cx="3381405" cy="1777619"/>
          </a:xfrm>
        </p:spPr>
        <p:txBody>
          <a:bodyPr>
            <a:noAutofit/>
          </a:bodyPr>
          <a:lstStyle/>
          <a:p>
            <a:r>
              <a:rPr lang="pl-PL" sz="2000" dirty="0"/>
              <a:t>Module </a:t>
            </a:r>
            <a:r>
              <a:rPr lang="pl-PL" sz="2000" dirty="0" err="1"/>
              <a:t>bundler</a:t>
            </a:r>
            <a:r>
              <a:rPr lang="pl-PL" sz="2000" dirty="0"/>
              <a:t> </a:t>
            </a:r>
            <a:r>
              <a:rPr lang="pl-PL" sz="2000" dirty="0" err="1"/>
              <a:t>is</a:t>
            </a:r>
            <a:r>
              <a:rPr lang="pl-PL" sz="2000" dirty="0"/>
              <a:t> </a:t>
            </a:r>
            <a:r>
              <a:rPr lang="pl-PL" sz="2000" dirty="0" err="1"/>
              <a:t>processing</a:t>
            </a:r>
            <a:r>
              <a:rPr lang="pl-PL" sz="2000" dirty="0"/>
              <a:t> </a:t>
            </a:r>
            <a:r>
              <a:rPr lang="pl-PL" sz="2000" dirty="0" err="1"/>
              <a:t>all</a:t>
            </a:r>
            <a:r>
              <a:rPr lang="pl-PL" sz="2000" dirty="0"/>
              <a:t> </a:t>
            </a:r>
            <a:r>
              <a:rPr lang="pl-PL" sz="2000" dirty="0" err="1"/>
              <a:t>imported</a:t>
            </a:r>
            <a:r>
              <a:rPr lang="pl-PL" sz="2000" dirty="0"/>
              <a:t>/</a:t>
            </a:r>
            <a:r>
              <a:rPr lang="pl-PL" sz="2000" dirty="0" err="1"/>
              <a:t>required</a:t>
            </a:r>
            <a:r>
              <a:rPr lang="pl-PL" sz="2000" dirty="0"/>
              <a:t> </a:t>
            </a:r>
            <a:r>
              <a:rPr lang="pl-PL" sz="2000" dirty="0" err="1"/>
              <a:t>modules</a:t>
            </a:r>
            <a:r>
              <a:rPr lang="pl-PL" sz="2000" dirty="0"/>
              <a:t> by </a:t>
            </a:r>
            <a:r>
              <a:rPr lang="pl-PL" sz="2000" dirty="0" err="1"/>
              <a:t>default</a:t>
            </a:r>
            <a:r>
              <a:rPr lang="pl-PL" sz="2000" dirty="0"/>
              <a:t>, </a:t>
            </a:r>
            <a:r>
              <a:rPr lang="pl-PL" sz="2000" dirty="0" err="1"/>
              <a:t>except</a:t>
            </a:r>
            <a:r>
              <a:rPr lang="pl-PL" sz="2000" dirty="0"/>
              <a:t> from </a:t>
            </a:r>
            <a:r>
              <a:rPr lang="pl-PL" sz="2000" dirty="0" err="1"/>
              <a:t>lazy</a:t>
            </a:r>
            <a:r>
              <a:rPr lang="pl-PL" sz="2000" dirty="0"/>
              <a:t> </a:t>
            </a:r>
            <a:r>
              <a:rPr lang="pl-PL" sz="2000" dirty="0" err="1"/>
              <a:t>imports</a:t>
            </a:r>
            <a:r>
              <a:rPr lang="pl-PL" sz="2000" dirty="0"/>
              <a:t> to one </a:t>
            </a:r>
            <a:r>
              <a:rPr lang="pl-PL" sz="2000" dirty="0" err="1"/>
              <a:t>bundle</a:t>
            </a:r>
            <a:r>
              <a:rPr lang="pl-PL" sz="2000" dirty="0"/>
              <a:t> </a:t>
            </a:r>
            <a:r>
              <a:rPr lang="pl-PL" sz="2000" dirty="0" err="1"/>
              <a:t>files</a:t>
            </a:r>
            <a:r>
              <a:rPr lang="pl-PL" sz="2000" dirty="0"/>
              <a:t> by </a:t>
            </a:r>
            <a:r>
              <a:rPr lang="pl-PL" sz="2000" dirty="0" err="1"/>
              <a:t>default</a:t>
            </a:r>
            <a:r>
              <a:rPr lang="pl-PL" sz="2000" dirty="0"/>
              <a:t>. </a:t>
            </a:r>
            <a:r>
              <a:rPr lang="pl-PL" sz="2000" dirty="0" err="1"/>
              <a:t>Lazy</a:t>
            </a:r>
            <a:r>
              <a:rPr lang="pl-PL" sz="2000" dirty="0"/>
              <a:t> </a:t>
            </a:r>
            <a:r>
              <a:rPr lang="pl-PL" sz="2000" dirty="0" err="1"/>
              <a:t>imports</a:t>
            </a:r>
            <a:r>
              <a:rPr lang="pl-PL" sz="2000" dirty="0"/>
              <a:t> </a:t>
            </a:r>
            <a:r>
              <a:rPr lang="pl-PL" sz="2000" dirty="0" err="1"/>
              <a:t>can</a:t>
            </a:r>
            <a:r>
              <a:rPr lang="pl-PL" sz="2000" dirty="0"/>
              <a:t> be </a:t>
            </a:r>
            <a:r>
              <a:rPr lang="pl-PL" sz="2000" dirty="0" err="1"/>
              <a:t>usefull</a:t>
            </a:r>
            <a:r>
              <a:rPr lang="pl-PL" sz="2000" dirty="0"/>
              <a:t> </a:t>
            </a:r>
            <a:r>
              <a:rPr lang="pl-PL" sz="2000" dirty="0" err="1"/>
              <a:t>especially</a:t>
            </a:r>
            <a:r>
              <a:rPr lang="pl-PL" sz="2000" dirty="0"/>
              <a:t> </a:t>
            </a:r>
            <a:r>
              <a:rPr lang="pl-PL" sz="2000" dirty="0" err="1"/>
              <a:t>when</a:t>
            </a:r>
            <a:r>
              <a:rPr lang="pl-PL" sz="2000" dirty="0"/>
              <a:t> </a:t>
            </a:r>
            <a:r>
              <a:rPr lang="pl-PL" sz="2000" dirty="0" err="1"/>
              <a:t>you</a:t>
            </a:r>
            <a:r>
              <a:rPr lang="pl-PL" sz="2000" dirty="0"/>
              <a:t> </a:t>
            </a:r>
            <a:r>
              <a:rPr lang="pl-PL" sz="2000" dirty="0" err="1"/>
              <a:t>need</a:t>
            </a:r>
            <a:r>
              <a:rPr lang="pl-PL" sz="2000" dirty="0"/>
              <a:t> to </a:t>
            </a:r>
            <a:r>
              <a:rPr lang="pl-PL" sz="2000" dirty="0" err="1"/>
              <a:t>load</a:t>
            </a:r>
            <a:r>
              <a:rPr lang="pl-PL" sz="2000" dirty="0"/>
              <a:t> </a:t>
            </a:r>
            <a:r>
              <a:rPr lang="pl-PL" sz="2000" dirty="0" err="1"/>
              <a:t>something</a:t>
            </a:r>
            <a:r>
              <a:rPr lang="pl-PL" sz="2000" dirty="0"/>
              <a:t> </a:t>
            </a:r>
            <a:r>
              <a:rPr lang="pl-PL" sz="2000" dirty="0" err="1"/>
              <a:t>external</a:t>
            </a:r>
            <a:r>
              <a:rPr lang="pl-PL" sz="2000" dirty="0"/>
              <a:t> </a:t>
            </a:r>
            <a:r>
              <a:rPr lang="pl-PL" sz="2000" dirty="0" err="1"/>
              <a:t>according</a:t>
            </a:r>
            <a:r>
              <a:rPr lang="pl-PL" sz="2000" dirty="0"/>
              <a:t> </a:t>
            </a:r>
            <a:r>
              <a:rPr lang="pl-PL" sz="2000" dirty="0" err="1"/>
              <a:t>condition</a:t>
            </a:r>
            <a:r>
              <a:rPr lang="pl-PL" sz="2000" dirty="0"/>
              <a:t>.</a:t>
            </a:r>
            <a:endParaRPr lang="en-GB" sz="2000" dirty="0"/>
          </a:p>
        </p:txBody>
      </p:sp>
      <p:sp>
        <p:nvSpPr>
          <p:cNvPr id="21" name="Text Placeholder 20">
            <a:extLst>
              <a:ext uri="{FF2B5EF4-FFF2-40B4-BE49-F238E27FC236}">
                <a16:creationId xmlns:a16="http://schemas.microsoft.com/office/drawing/2014/main" id="{5748BB41-7BD5-7708-10D0-E048E6349E77}"/>
              </a:ext>
            </a:extLst>
          </p:cNvPr>
          <p:cNvSpPr>
            <a:spLocks noGrp="1"/>
          </p:cNvSpPr>
          <p:nvPr>
            <p:ph type="body" sz="quarter" idx="14"/>
          </p:nvPr>
        </p:nvSpPr>
        <p:spPr>
          <a:xfrm>
            <a:off x="7667709" y="1279239"/>
            <a:ext cx="4005712" cy="2051749"/>
          </a:xfrm>
        </p:spPr>
        <p:txBody>
          <a:bodyPr>
            <a:noAutofit/>
          </a:bodyPr>
          <a:lstStyle/>
          <a:p>
            <a:r>
              <a:rPr lang="pl-PL" sz="2000" dirty="0" err="1"/>
              <a:t>Webpack</a:t>
            </a:r>
            <a:r>
              <a:rPr lang="pl-PL" sz="2000" dirty="0"/>
              <a:t> </a:t>
            </a:r>
            <a:r>
              <a:rPr lang="pl-PL" sz="2000" dirty="0" err="1"/>
              <a:t>can</a:t>
            </a:r>
            <a:r>
              <a:rPr lang="pl-PL" sz="2000" dirty="0"/>
              <a:t> </a:t>
            </a:r>
            <a:r>
              <a:rPr lang="pl-PL" sz="2000" dirty="0" err="1"/>
              <a:t>use</a:t>
            </a:r>
            <a:r>
              <a:rPr lang="pl-PL" sz="2000" dirty="0"/>
              <a:t> </a:t>
            </a:r>
            <a:r>
              <a:rPr lang="pl-PL" sz="2000" dirty="0" err="1"/>
              <a:t>babel</a:t>
            </a:r>
            <a:r>
              <a:rPr lang="pl-PL" sz="2000" dirty="0"/>
              <a:t> as </a:t>
            </a:r>
            <a:r>
              <a:rPr lang="pl-PL" sz="2000" dirty="0" err="1"/>
              <a:t>loader</a:t>
            </a:r>
            <a:r>
              <a:rPr lang="pl-PL" sz="2000" dirty="0"/>
              <a:t> to </a:t>
            </a:r>
            <a:r>
              <a:rPr lang="pl-PL" sz="2000" dirty="0" err="1"/>
              <a:t>transpile</a:t>
            </a:r>
            <a:r>
              <a:rPr lang="pl-PL" sz="2000" dirty="0"/>
              <a:t> </a:t>
            </a:r>
            <a:r>
              <a:rPr lang="pl-PL" sz="2000" dirty="0" err="1"/>
              <a:t>typescript</a:t>
            </a:r>
            <a:r>
              <a:rPr lang="pl-PL" sz="2000" dirty="0"/>
              <a:t>, </a:t>
            </a:r>
            <a:r>
              <a:rPr lang="pl-PL" sz="2000" dirty="0" err="1"/>
              <a:t>cofeescript</a:t>
            </a:r>
            <a:r>
              <a:rPr lang="pl-PL" sz="2000" dirty="0"/>
              <a:t> and </a:t>
            </a:r>
            <a:r>
              <a:rPr lang="pl-PL" sz="2000" dirty="0" err="1"/>
              <a:t>more</a:t>
            </a:r>
            <a:r>
              <a:rPr lang="pl-PL" sz="2000" dirty="0"/>
              <a:t> </a:t>
            </a:r>
            <a:r>
              <a:rPr lang="pl-PL" sz="2000" dirty="0" err="1"/>
              <a:t>javascript</a:t>
            </a:r>
            <a:r>
              <a:rPr lang="pl-PL" sz="2000" dirty="0"/>
              <a:t> ast </a:t>
            </a:r>
            <a:r>
              <a:rPr lang="pl-PL" sz="2000" dirty="0" err="1"/>
              <a:t>similar</a:t>
            </a:r>
            <a:r>
              <a:rPr lang="pl-PL" sz="2000" dirty="0"/>
              <a:t> </a:t>
            </a:r>
            <a:r>
              <a:rPr lang="pl-PL" sz="2000" dirty="0" err="1"/>
              <a:t>langs</a:t>
            </a:r>
            <a:r>
              <a:rPr lang="pl-PL" sz="2000" dirty="0"/>
              <a:t>, </a:t>
            </a:r>
            <a:r>
              <a:rPr lang="pl-PL" sz="2000" dirty="0" err="1"/>
              <a:t>is</a:t>
            </a:r>
            <a:r>
              <a:rPr lang="pl-PL" sz="2000" dirty="0"/>
              <a:t> the most </a:t>
            </a:r>
            <a:r>
              <a:rPr lang="pl-PL" sz="2000" dirty="0" err="1"/>
              <a:t>customizable</a:t>
            </a:r>
            <a:r>
              <a:rPr lang="pl-PL" sz="2000" dirty="0"/>
              <a:t> </a:t>
            </a:r>
            <a:r>
              <a:rPr lang="pl-PL" sz="2000" dirty="0" err="1"/>
              <a:t>loader</a:t>
            </a:r>
            <a:r>
              <a:rPr lang="pl-PL" sz="2000" dirty="0"/>
              <a:t> </a:t>
            </a:r>
            <a:r>
              <a:rPr lang="pl-PL" sz="2000" dirty="0" err="1"/>
              <a:t>at</a:t>
            </a:r>
            <a:r>
              <a:rPr lang="pl-PL" sz="2000" dirty="0"/>
              <a:t> </a:t>
            </a:r>
            <a:r>
              <a:rPr lang="pl-PL" sz="2000" dirty="0" err="1"/>
              <a:t>all</a:t>
            </a:r>
            <a:r>
              <a:rPr lang="pl-PL" sz="2000" dirty="0"/>
              <a:t>. It </a:t>
            </a:r>
            <a:r>
              <a:rPr lang="pl-PL" sz="2000" dirty="0" err="1"/>
              <a:t>also</a:t>
            </a:r>
            <a:r>
              <a:rPr lang="pl-PL" sz="2000" dirty="0"/>
              <a:t> </a:t>
            </a:r>
            <a:r>
              <a:rPr lang="pl-PL" sz="2000" dirty="0" err="1"/>
              <a:t>using</a:t>
            </a:r>
            <a:r>
              <a:rPr lang="pl-PL" sz="2000" dirty="0"/>
              <a:t> </a:t>
            </a:r>
            <a:r>
              <a:rPr lang="pl-PL" sz="2000" dirty="0" err="1"/>
              <a:t>transforms</a:t>
            </a:r>
            <a:r>
              <a:rPr lang="pl-PL" sz="2000" dirty="0"/>
              <a:t> to </a:t>
            </a:r>
            <a:r>
              <a:rPr lang="pl-PL" sz="2000" dirty="0" err="1"/>
              <a:t>make</a:t>
            </a:r>
            <a:r>
              <a:rPr lang="pl-PL" sz="2000" dirty="0"/>
              <a:t> </a:t>
            </a:r>
            <a:r>
              <a:rPr lang="pl-PL" sz="2000" dirty="0" err="1"/>
              <a:t>our</a:t>
            </a:r>
            <a:r>
              <a:rPr lang="pl-PL" sz="2000" dirty="0"/>
              <a:t> </a:t>
            </a:r>
            <a:r>
              <a:rPr lang="pl-PL" sz="2000" dirty="0" err="1"/>
              <a:t>destination</a:t>
            </a:r>
            <a:r>
              <a:rPr lang="pl-PL" sz="2000" dirty="0"/>
              <a:t> </a:t>
            </a:r>
            <a:r>
              <a:rPr lang="pl-PL" sz="2000" dirty="0" err="1"/>
              <a:t>code</a:t>
            </a:r>
            <a:r>
              <a:rPr lang="pl-PL" sz="2000" dirty="0"/>
              <a:t> </a:t>
            </a:r>
            <a:r>
              <a:rPr lang="pl-PL" sz="2000" dirty="0" err="1"/>
              <a:t>compatible</a:t>
            </a:r>
            <a:r>
              <a:rPr lang="pl-PL" sz="2000" dirty="0"/>
              <a:t> with </a:t>
            </a:r>
            <a:r>
              <a:rPr lang="pl-PL" sz="2000" dirty="0" err="1"/>
              <a:t>other</a:t>
            </a:r>
            <a:r>
              <a:rPr lang="pl-PL" sz="2000" dirty="0"/>
              <a:t> </a:t>
            </a:r>
            <a:r>
              <a:rPr lang="pl-PL" sz="2000" dirty="0" err="1"/>
              <a:t>browsers</a:t>
            </a:r>
            <a:r>
              <a:rPr lang="pl-PL" sz="2000" dirty="0"/>
              <a:t>. For </a:t>
            </a:r>
            <a:r>
              <a:rPr lang="pl-PL" sz="2000" dirty="0" err="1"/>
              <a:t>instance</a:t>
            </a:r>
            <a:r>
              <a:rPr lang="pl-PL" sz="2000" dirty="0"/>
              <a:t> </a:t>
            </a:r>
            <a:r>
              <a:rPr lang="pl-PL" sz="2000" dirty="0" err="1"/>
              <a:t>it</a:t>
            </a:r>
            <a:r>
              <a:rPr lang="pl-PL" sz="2000" dirty="0"/>
              <a:t> </a:t>
            </a:r>
            <a:r>
              <a:rPr lang="pl-PL" sz="2000" dirty="0" err="1"/>
              <a:t>can</a:t>
            </a:r>
            <a:r>
              <a:rPr lang="pl-PL" sz="2000" dirty="0"/>
              <a:t> </a:t>
            </a:r>
            <a:r>
              <a:rPr lang="pl-PL" sz="2000" dirty="0" err="1"/>
              <a:t>generate</a:t>
            </a:r>
            <a:r>
              <a:rPr lang="pl-PL" sz="2000" dirty="0"/>
              <a:t> same but </a:t>
            </a:r>
            <a:r>
              <a:rPr lang="pl-PL" sz="2000" dirty="0" err="1"/>
              <a:t>more</a:t>
            </a:r>
            <a:r>
              <a:rPr lang="pl-PL" sz="2000" dirty="0"/>
              <a:t> </a:t>
            </a:r>
            <a:r>
              <a:rPr lang="pl-PL" sz="2000" dirty="0" err="1"/>
              <a:t>code</a:t>
            </a:r>
            <a:r>
              <a:rPr lang="pl-PL" sz="2000" dirty="0"/>
              <a:t> for </a:t>
            </a:r>
            <a:r>
              <a:rPr lang="pl-PL" sz="2000" dirty="0" err="1"/>
              <a:t>optional</a:t>
            </a:r>
            <a:r>
              <a:rPr lang="pl-PL" sz="2000" dirty="0"/>
              <a:t> </a:t>
            </a:r>
            <a:r>
              <a:rPr lang="pl-PL" sz="2000" dirty="0" err="1"/>
              <a:t>chaining</a:t>
            </a:r>
            <a:r>
              <a:rPr lang="pl-PL" sz="2000" dirty="0"/>
              <a:t>.</a:t>
            </a:r>
            <a:endParaRPr lang="en-GB" sz="2000" dirty="0"/>
          </a:p>
          <a:p>
            <a:endParaRPr lang="en-GB" sz="2000" dirty="0"/>
          </a:p>
        </p:txBody>
      </p:sp>
      <p:sp>
        <p:nvSpPr>
          <p:cNvPr id="24" name="Text Placeholder 23">
            <a:extLst>
              <a:ext uri="{FF2B5EF4-FFF2-40B4-BE49-F238E27FC236}">
                <a16:creationId xmlns:a16="http://schemas.microsoft.com/office/drawing/2014/main" id="{6A395720-BF42-5319-02AB-9B836BE580CB}"/>
              </a:ext>
            </a:extLst>
          </p:cNvPr>
          <p:cNvSpPr>
            <a:spLocks noGrp="1"/>
          </p:cNvSpPr>
          <p:nvPr>
            <p:ph type="body" sz="quarter" idx="17"/>
          </p:nvPr>
        </p:nvSpPr>
        <p:spPr>
          <a:xfrm>
            <a:off x="4495800" y="3527013"/>
            <a:ext cx="3200400" cy="1694059"/>
          </a:xfrm>
        </p:spPr>
        <p:txBody>
          <a:bodyPr>
            <a:noAutofit/>
          </a:bodyPr>
          <a:lstStyle/>
          <a:p>
            <a:r>
              <a:rPr lang="pl-PL" sz="2000" dirty="0" err="1"/>
              <a:t>Frontend</a:t>
            </a:r>
            <a:r>
              <a:rPr lang="pl-PL" sz="2000" dirty="0"/>
              <a:t> unit and </a:t>
            </a:r>
            <a:r>
              <a:rPr lang="pl-PL" sz="2000" dirty="0" err="1"/>
              <a:t>integrations</a:t>
            </a:r>
            <a:r>
              <a:rPr lang="pl-PL" sz="2000" dirty="0"/>
              <a:t> </a:t>
            </a:r>
            <a:r>
              <a:rPr lang="pl-PL" sz="2000" dirty="0" err="1"/>
              <a:t>tests</a:t>
            </a:r>
            <a:r>
              <a:rPr lang="pl-PL" sz="2000" dirty="0"/>
              <a:t> </a:t>
            </a:r>
            <a:r>
              <a:rPr lang="pl-PL" sz="2000" dirty="0" err="1"/>
              <a:t>can</a:t>
            </a:r>
            <a:r>
              <a:rPr lang="pl-PL" sz="2000" dirty="0"/>
              <a:t> </a:t>
            </a:r>
            <a:r>
              <a:rPr lang="pl-PL" sz="2000" dirty="0" err="1"/>
              <a:t>help</a:t>
            </a:r>
            <a:r>
              <a:rPr lang="pl-PL" sz="2000" dirty="0"/>
              <a:t> </a:t>
            </a:r>
            <a:r>
              <a:rPr lang="pl-PL" sz="2000" dirty="0" err="1"/>
              <a:t>you</a:t>
            </a:r>
            <a:r>
              <a:rPr lang="pl-PL" sz="2000" dirty="0"/>
              <a:t> handle </a:t>
            </a:r>
            <a:r>
              <a:rPr lang="pl-PL" sz="2000" dirty="0" err="1"/>
              <a:t>having</a:t>
            </a:r>
            <a:r>
              <a:rPr lang="pl-PL" sz="2000" dirty="0"/>
              <a:t> </a:t>
            </a:r>
            <a:r>
              <a:rPr lang="pl-PL" sz="2000" dirty="0" err="1"/>
              <a:t>too</a:t>
            </a:r>
            <a:r>
              <a:rPr lang="pl-PL" sz="2000" dirty="0"/>
              <a:t> </a:t>
            </a:r>
            <a:r>
              <a:rPr lang="pl-PL" sz="2000" dirty="0" err="1"/>
              <a:t>many</a:t>
            </a:r>
            <a:r>
              <a:rPr lang="pl-PL" sz="2000" dirty="0"/>
              <a:t> e2e </a:t>
            </a:r>
            <a:r>
              <a:rPr lang="pl-PL" sz="2000" dirty="0" err="1"/>
              <a:t>tests</a:t>
            </a:r>
            <a:r>
              <a:rPr lang="pl-PL" sz="2000" dirty="0"/>
              <a:t> and </a:t>
            </a:r>
            <a:r>
              <a:rPr lang="pl-PL" sz="2000" dirty="0" err="1"/>
              <a:t>also</a:t>
            </a:r>
            <a:r>
              <a:rPr lang="pl-PL" sz="2000" dirty="0"/>
              <a:t> </a:t>
            </a:r>
            <a:r>
              <a:rPr lang="pl-PL" sz="2000" dirty="0" err="1"/>
              <a:t>bring</a:t>
            </a:r>
            <a:r>
              <a:rPr lang="pl-PL" sz="2000" dirty="0"/>
              <a:t> </a:t>
            </a:r>
            <a:r>
              <a:rPr lang="pl-PL" sz="2000" dirty="0" err="1"/>
              <a:t>more</a:t>
            </a:r>
            <a:r>
              <a:rPr lang="pl-PL" sz="2000" dirty="0"/>
              <a:t> </a:t>
            </a:r>
            <a:r>
              <a:rPr lang="pl-PL" sz="2000" dirty="0" err="1"/>
              <a:t>more</a:t>
            </a:r>
            <a:r>
              <a:rPr lang="pl-PL" sz="2000" dirty="0"/>
              <a:t> data, </a:t>
            </a:r>
            <a:r>
              <a:rPr lang="pl-PL" sz="2000" dirty="0" err="1"/>
              <a:t>better</a:t>
            </a:r>
            <a:r>
              <a:rPr lang="pl-PL" sz="2000" dirty="0"/>
              <a:t> </a:t>
            </a:r>
            <a:r>
              <a:rPr lang="pl-PL" sz="2000" dirty="0" err="1"/>
              <a:t>debugging</a:t>
            </a:r>
            <a:r>
              <a:rPr lang="pl-PL" sz="2000" dirty="0"/>
              <a:t> and </a:t>
            </a:r>
            <a:r>
              <a:rPr lang="pl-PL" sz="2000" dirty="0" err="1"/>
              <a:t>catching</a:t>
            </a:r>
            <a:r>
              <a:rPr lang="pl-PL" sz="2000" dirty="0"/>
              <a:t> </a:t>
            </a:r>
            <a:r>
              <a:rPr lang="pl-PL" sz="2000" dirty="0" err="1"/>
              <a:t>more</a:t>
            </a:r>
            <a:r>
              <a:rPr lang="pl-PL" sz="2000" dirty="0"/>
              <a:t> </a:t>
            </a:r>
            <a:r>
              <a:rPr lang="pl-PL" sz="2000" dirty="0" err="1"/>
              <a:t>researchable</a:t>
            </a:r>
            <a:r>
              <a:rPr lang="pl-PL" sz="2000" dirty="0"/>
              <a:t> </a:t>
            </a:r>
            <a:r>
              <a:rPr lang="pl-PL" sz="2000" dirty="0" err="1"/>
              <a:t>errors</a:t>
            </a:r>
            <a:r>
              <a:rPr lang="pl-PL" sz="2000" dirty="0"/>
              <a:t>.</a:t>
            </a:r>
            <a:endParaRPr lang="en-GB" sz="2000" dirty="0"/>
          </a:p>
        </p:txBody>
      </p:sp>
      <p:sp>
        <p:nvSpPr>
          <p:cNvPr id="25" name="Text Placeholder 24">
            <a:extLst>
              <a:ext uri="{FF2B5EF4-FFF2-40B4-BE49-F238E27FC236}">
                <a16:creationId xmlns:a16="http://schemas.microsoft.com/office/drawing/2014/main" id="{B032ADE1-E92D-8EE6-929B-307C0790BFB0}"/>
              </a:ext>
            </a:extLst>
          </p:cNvPr>
          <p:cNvSpPr>
            <a:spLocks noGrp="1"/>
          </p:cNvSpPr>
          <p:nvPr>
            <p:ph type="body" sz="quarter" idx="18"/>
          </p:nvPr>
        </p:nvSpPr>
        <p:spPr>
          <a:xfrm>
            <a:off x="7958601" y="3686586"/>
            <a:ext cx="3423928" cy="1454917"/>
          </a:xfrm>
        </p:spPr>
        <p:txBody>
          <a:bodyPr>
            <a:noAutofit/>
          </a:bodyPr>
          <a:lstStyle/>
          <a:p>
            <a:r>
              <a:rPr lang="pl-PL" sz="2000" dirty="0" err="1"/>
              <a:t>Use</a:t>
            </a:r>
            <a:r>
              <a:rPr lang="pl-PL" sz="2000" dirty="0"/>
              <a:t> POM and </a:t>
            </a:r>
            <a:r>
              <a:rPr lang="pl-PL" sz="2000" dirty="0" err="1"/>
              <a:t>Page</a:t>
            </a:r>
            <a:r>
              <a:rPr lang="pl-PL" sz="2000" dirty="0"/>
              <a:t> </a:t>
            </a:r>
            <a:r>
              <a:rPr lang="pl-PL" sz="2000" dirty="0" err="1"/>
              <a:t>Actions</a:t>
            </a:r>
            <a:r>
              <a:rPr lang="pl-PL" sz="2000" dirty="0"/>
              <a:t> </a:t>
            </a:r>
            <a:r>
              <a:rPr lang="pl-PL" sz="2000" dirty="0" err="1"/>
              <a:t>pattern</a:t>
            </a:r>
            <a:r>
              <a:rPr lang="pl-PL" sz="2000" dirty="0"/>
              <a:t> to </a:t>
            </a:r>
            <a:r>
              <a:rPr lang="pl-PL" sz="2000" dirty="0" err="1"/>
              <a:t>reduce</a:t>
            </a:r>
            <a:r>
              <a:rPr lang="pl-PL" sz="2000" dirty="0"/>
              <a:t> </a:t>
            </a:r>
            <a:r>
              <a:rPr lang="pl-PL" sz="2000" dirty="0" err="1"/>
              <a:t>code</a:t>
            </a:r>
            <a:r>
              <a:rPr lang="pl-PL" sz="2000" dirty="0"/>
              <a:t> </a:t>
            </a:r>
            <a:r>
              <a:rPr lang="pl-PL" sz="2000" dirty="0" err="1"/>
              <a:t>repeat</a:t>
            </a:r>
            <a:r>
              <a:rPr lang="pl-PL" sz="2000" dirty="0"/>
              <a:t> and to </a:t>
            </a:r>
            <a:r>
              <a:rPr lang="pl-PL" sz="2000" dirty="0" err="1"/>
              <a:t>make</a:t>
            </a:r>
            <a:r>
              <a:rPr lang="pl-PL" sz="2000" dirty="0"/>
              <a:t>  </a:t>
            </a:r>
            <a:r>
              <a:rPr lang="pl-PL" sz="2000" dirty="0" err="1"/>
              <a:t>tests</a:t>
            </a:r>
            <a:r>
              <a:rPr lang="pl-PL" sz="2000" dirty="0"/>
              <a:t> </a:t>
            </a:r>
            <a:r>
              <a:rPr lang="pl-PL" sz="2000" dirty="0" err="1"/>
              <a:t>more</a:t>
            </a:r>
            <a:r>
              <a:rPr lang="pl-PL" sz="2000" dirty="0"/>
              <a:t> </a:t>
            </a:r>
            <a:r>
              <a:rPr lang="pl-PL" sz="2000" dirty="0" err="1"/>
              <a:t>readable</a:t>
            </a:r>
            <a:r>
              <a:rPr lang="pl-PL" sz="2000" dirty="0"/>
              <a:t>. </a:t>
            </a:r>
            <a:r>
              <a:rPr lang="pl-PL" sz="2000" dirty="0" err="1"/>
              <a:t>Also</a:t>
            </a:r>
            <a:r>
              <a:rPr lang="pl-PL" sz="2000" dirty="0"/>
              <a:t> </a:t>
            </a:r>
            <a:r>
              <a:rPr lang="pl-PL" sz="2000" dirty="0" err="1"/>
              <a:t>try</a:t>
            </a:r>
            <a:r>
              <a:rPr lang="pl-PL" sz="2000" dirty="0"/>
              <a:t> to </a:t>
            </a:r>
            <a:r>
              <a:rPr lang="pl-PL" sz="2000" dirty="0" err="1"/>
              <a:t>sepearate</a:t>
            </a:r>
            <a:r>
              <a:rPr lang="pl-PL" sz="2000" dirty="0"/>
              <a:t> </a:t>
            </a:r>
            <a:r>
              <a:rPr lang="pl-PL" sz="2000" dirty="0" err="1"/>
              <a:t>your</a:t>
            </a:r>
            <a:r>
              <a:rPr lang="pl-PL" sz="2000" dirty="0"/>
              <a:t> </a:t>
            </a:r>
            <a:r>
              <a:rPr lang="pl-PL" sz="2000" dirty="0" err="1"/>
              <a:t>tests</a:t>
            </a:r>
            <a:r>
              <a:rPr lang="pl-PL" sz="2000" dirty="0"/>
              <a:t> </a:t>
            </a:r>
            <a:r>
              <a:rPr lang="pl-PL" sz="2000" dirty="0" err="1"/>
              <a:t>steps</a:t>
            </a:r>
            <a:r>
              <a:rPr lang="pl-PL" sz="2000" dirty="0"/>
              <a:t> and </a:t>
            </a:r>
            <a:r>
              <a:rPr lang="pl-PL" sz="2000" dirty="0" err="1"/>
              <a:t>prepare</a:t>
            </a:r>
            <a:r>
              <a:rPr lang="pl-PL" sz="2000" dirty="0"/>
              <a:t> </a:t>
            </a:r>
            <a:r>
              <a:rPr lang="pl-PL" sz="2000" dirty="0" err="1"/>
              <a:t>good</a:t>
            </a:r>
            <a:r>
              <a:rPr lang="pl-PL" sz="2000" dirty="0"/>
              <a:t> </a:t>
            </a:r>
            <a:r>
              <a:rPr lang="pl-PL" sz="2000" dirty="0" err="1"/>
              <a:t>description</a:t>
            </a:r>
            <a:r>
              <a:rPr lang="pl-PL" sz="2000" dirty="0"/>
              <a:t>.</a:t>
            </a:r>
            <a:endParaRPr lang="en-GB" sz="2000" dirty="0"/>
          </a:p>
        </p:txBody>
      </p:sp>
      <p:sp>
        <p:nvSpPr>
          <p:cNvPr id="2" name="Text Placeholder 24">
            <a:extLst>
              <a:ext uri="{FF2B5EF4-FFF2-40B4-BE49-F238E27FC236}">
                <a16:creationId xmlns:a16="http://schemas.microsoft.com/office/drawing/2014/main" id="{F13300E8-1BDF-06E7-D702-DB1C84E74DA4}"/>
              </a:ext>
            </a:extLst>
          </p:cNvPr>
          <p:cNvSpPr txBox="1">
            <a:spLocks/>
          </p:cNvSpPr>
          <p:nvPr/>
        </p:nvSpPr>
        <p:spPr>
          <a:xfrm>
            <a:off x="4447536" y="5497101"/>
            <a:ext cx="7338064" cy="1454917"/>
          </a:xfrm>
          <a:prstGeom prst="rect">
            <a:avLst/>
          </a:prstGeom>
        </p:spPr>
        <p:txBody>
          <a:bodyPr vert="horz" lIns="91440" tIns="45720" rIns="91440" bIns="45720" rtlCol="0">
            <a:no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000" dirty="0"/>
              <a:t>Test </a:t>
            </a:r>
            <a:r>
              <a:rPr lang="pl-PL" sz="2000" dirty="0" err="1"/>
              <a:t>visible</a:t>
            </a:r>
            <a:r>
              <a:rPr lang="pl-PL" sz="2000" dirty="0"/>
              <a:t> </a:t>
            </a:r>
            <a:r>
              <a:rPr lang="pl-PL" sz="2000" dirty="0" err="1"/>
              <a:t>user</a:t>
            </a:r>
            <a:r>
              <a:rPr lang="pl-PL" sz="2000" dirty="0"/>
              <a:t> </a:t>
            </a:r>
            <a:r>
              <a:rPr lang="pl-PL" sz="2000" dirty="0" err="1"/>
              <a:t>behaviour</a:t>
            </a:r>
            <a:r>
              <a:rPr lang="pl-PL" sz="2000" dirty="0"/>
              <a:t> by </a:t>
            </a:r>
            <a:r>
              <a:rPr lang="pl-PL" sz="2000" dirty="0" err="1"/>
              <a:t>visible</a:t>
            </a:r>
            <a:r>
              <a:rPr lang="pl-PL" sz="2000" dirty="0"/>
              <a:t> </a:t>
            </a:r>
            <a:r>
              <a:rPr lang="pl-PL" sz="2000" dirty="0" err="1"/>
              <a:t>handlers</a:t>
            </a:r>
            <a:r>
              <a:rPr lang="pl-PL" sz="2000" dirty="0"/>
              <a:t>, </a:t>
            </a:r>
            <a:r>
              <a:rPr lang="pl-PL" sz="2000" dirty="0" err="1"/>
              <a:t>use</a:t>
            </a:r>
            <a:r>
              <a:rPr lang="pl-PL" sz="2000" dirty="0"/>
              <a:t> test-id(s) </a:t>
            </a:r>
            <a:r>
              <a:rPr lang="pl-PL" sz="2000" dirty="0" err="1"/>
              <a:t>only</a:t>
            </a:r>
            <a:r>
              <a:rPr lang="pl-PL" sz="2000" dirty="0"/>
              <a:t> </a:t>
            </a:r>
            <a:r>
              <a:rPr lang="pl-PL" sz="2000" dirty="0" err="1"/>
              <a:t>when</a:t>
            </a:r>
            <a:r>
              <a:rPr lang="pl-PL" sz="2000" dirty="0"/>
              <a:t> </a:t>
            </a:r>
            <a:r>
              <a:rPr lang="pl-PL" sz="2000" dirty="0" err="1"/>
              <a:t>absolutely</a:t>
            </a:r>
            <a:r>
              <a:rPr lang="pl-PL" sz="2000" dirty="0"/>
              <a:t> </a:t>
            </a:r>
            <a:r>
              <a:rPr lang="pl-PL" sz="2000" dirty="0" err="1"/>
              <a:t>necessary</a:t>
            </a:r>
            <a:r>
              <a:rPr lang="pl-PL" sz="2000" dirty="0"/>
              <a:t>, for </a:t>
            </a:r>
            <a:r>
              <a:rPr lang="pl-PL" sz="2000" dirty="0" err="1"/>
              <a:t>instance</a:t>
            </a:r>
            <a:r>
              <a:rPr lang="pl-PL" sz="2000" dirty="0"/>
              <a:t> in the </a:t>
            </a:r>
            <a:r>
              <a:rPr lang="pl-PL" sz="2000" dirty="0" err="1"/>
              <a:t>legacy</a:t>
            </a:r>
            <a:r>
              <a:rPr lang="pl-PL" sz="2000" dirty="0"/>
              <a:t> </a:t>
            </a:r>
            <a:r>
              <a:rPr lang="pl-PL" sz="2000" dirty="0" err="1"/>
              <a:t>code</a:t>
            </a:r>
            <a:r>
              <a:rPr lang="pl-PL" sz="2000" dirty="0"/>
              <a:t> </a:t>
            </a:r>
            <a:r>
              <a:rPr lang="pl-PL" sz="2000" dirty="0" err="1"/>
              <a:t>that</a:t>
            </a:r>
            <a:r>
              <a:rPr lang="pl-PL" sz="2000" dirty="0"/>
              <a:t> </a:t>
            </a:r>
            <a:r>
              <a:rPr lang="pl-PL" sz="2000" dirty="0" err="1"/>
              <a:t>cannot</a:t>
            </a:r>
            <a:r>
              <a:rPr lang="pl-PL" sz="2000" dirty="0"/>
              <a:t> be </a:t>
            </a:r>
            <a:r>
              <a:rPr lang="pl-PL" sz="2000" dirty="0" err="1"/>
              <a:t>easily</a:t>
            </a:r>
            <a:r>
              <a:rPr lang="pl-PL" sz="2000" dirty="0"/>
              <a:t> </a:t>
            </a:r>
            <a:r>
              <a:rPr lang="pl-PL" sz="2000" dirty="0" err="1"/>
              <a:t>rewritten</a:t>
            </a:r>
            <a:r>
              <a:rPr lang="pl-PL" sz="2000" dirty="0"/>
              <a:t>. </a:t>
            </a:r>
            <a:endParaRPr lang="en-GB" sz="2000" dirty="0"/>
          </a:p>
        </p:txBody>
      </p:sp>
    </p:spTree>
    <p:extLst>
      <p:ext uri="{BB962C8B-B14F-4D97-AF65-F5344CB8AC3E}">
        <p14:creationId xmlns:p14="http://schemas.microsoft.com/office/powerpoint/2010/main" val="29306285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4235767" y="136525"/>
            <a:ext cx="7781449" cy="1325880"/>
          </a:xfrm>
        </p:spPr>
        <p:txBody>
          <a:bodyPr>
            <a:normAutofit/>
          </a:bodyPr>
          <a:lstStyle/>
          <a:p>
            <a:r>
              <a:rPr lang="pl-PL" dirty="0"/>
              <a:t>BONUS 1/2 - </a:t>
            </a:r>
            <a:r>
              <a:rPr lang="pl-PL" dirty="0" err="1"/>
              <a:t>Some</a:t>
            </a:r>
            <a:r>
              <a:rPr lang="pl-PL" dirty="0"/>
              <a:t> </a:t>
            </a:r>
            <a:r>
              <a:rPr lang="pl-PL" dirty="0" err="1"/>
              <a:t>handy</a:t>
            </a:r>
            <a:r>
              <a:rPr lang="pl-PL" dirty="0"/>
              <a:t> </a:t>
            </a:r>
            <a:r>
              <a:rPr lang="pl-PL" dirty="0" err="1"/>
              <a:t>other</a:t>
            </a:r>
            <a:r>
              <a:rPr lang="pl-PL" dirty="0"/>
              <a:t> </a:t>
            </a:r>
            <a:r>
              <a:rPr lang="pl-PL" dirty="0" err="1"/>
              <a:t>tools</a:t>
            </a:r>
            <a:endParaRPr lang="en-US" dirty="0"/>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sz="quarter" idx="13"/>
          </p:nvPr>
        </p:nvSpPr>
        <p:spPr>
          <a:xfrm>
            <a:off x="4235767" y="1462405"/>
            <a:ext cx="6400800" cy="4114800"/>
          </a:xfrm>
        </p:spPr>
        <p:txBody>
          <a:bodyPr vert="horz" lIns="91440" tIns="45720" rIns="91440" bIns="45720" rtlCol="0" anchor="t">
            <a:normAutofit/>
          </a:bodyPr>
          <a:lstStyle/>
          <a:p>
            <a:pPr marL="285750" indent="-285750">
              <a:buFont typeface="Arial" panose="020B0604020202020204" pitchFamily="34" charset="0"/>
              <a:buChar char="•"/>
            </a:pPr>
            <a:r>
              <a:rPr lang="pl-PL" dirty="0" err="1"/>
              <a:t>Capture</a:t>
            </a:r>
            <a:r>
              <a:rPr lang="pl-PL" dirty="0"/>
              <a:t> </a:t>
            </a:r>
            <a:r>
              <a:rPr lang="pl-PL" dirty="0" err="1"/>
              <a:t>code</a:t>
            </a:r>
            <a:r>
              <a:rPr lang="pl-PL" dirty="0"/>
              <a:t> </a:t>
            </a:r>
            <a:r>
              <a:rPr lang="pl-PL" dirty="0" err="1"/>
              <a:t>framgents</a:t>
            </a:r>
            <a:r>
              <a:rPr lang="pl-PL" dirty="0"/>
              <a:t> </a:t>
            </a:r>
            <a:r>
              <a:rPr lang="pl-PL" dirty="0" err="1"/>
              <a:t>into</a:t>
            </a:r>
            <a:r>
              <a:rPr lang="pl-PL" dirty="0"/>
              <a:t> </a:t>
            </a:r>
            <a:r>
              <a:rPr lang="pl-PL" dirty="0" err="1"/>
              <a:t>images</a:t>
            </a:r>
            <a:r>
              <a:rPr lang="pl-PL" dirty="0"/>
              <a:t> – </a:t>
            </a:r>
            <a:r>
              <a:rPr lang="pl-PL" dirty="0">
                <a:hlinkClick r:id="rId2"/>
              </a:rPr>
              <a:t>Carbon</a:t>
            </a:r>
            <a:r>
              <a:rPr lang="pl-PL" dirty="0"/>
              <a:t> .</a:t>
            </a:r>
          </a:p>
          <a:p>
            <a:pPr marL="285750" indent="-285750">
              <a:buFont typeface="Arial" panose="020B0604020202020204" pitchFamily="34" charset="0"/>
              <a:buChar char="•"/>
            </a:pPr>
            <a:r>
              <a:rPr lang="pl-PL" dirty="0"/>
              <a:t>Collection of logos – </a:t>
            </a:r>
            <a:r>
              <a:rPr lang="pl-PL" dirty="0">
                <a:hlinkClick r:id="rId3"/>
              </a:rPr>
              <a:t>icones.js</a:t>
            </a:r>
            <a:r>
              <a:rPr lang="pl-PL" dirty="0"/>
              <a:t> .</a:t>
            </a:r>
          </a:p>
          <a:p>
            <a:pPr marL="285750" indent="-285750">
              <a:buFont typeface="Arial" panose="020B0604020202020204" pitchFamily="34" charset="0"/>
              <a:buChar char="•"/>
            </a:pPr>
            <a:r>
              <a:rPr lang="pl-PL" dirty="0" err="1"/>
              <a:t>Slides</a:t>
            </a:r>
            <a:r>
              <a:rPr lang="pl-PL" dirty="0"/>
              <a:t> </a:t>
            </a:r>
            <a:r>
              <a:rPr lang="pl-PL" dirty="0" err="1"/>
              <a:t>maker</a:t>
            </a:r>
            <a:r>
              <a:rPr lang="pl-PL" dirty="0"/>
              <a:t> and </a:t>
            </a:r>
            <a:r>
              <a:rPr lang="pl-PL" dirty="0" err="1"/>
              <a:t>presenter</a:t>
            </a:r>
            <a:r>
              <a:rPr lang="pl-PL" dirty="0"/>
              <a:t> – </a:t>
            </a:r>
            <a:r>
              <a:rPr lang="pl-PL" dirty="0">
                <a:hlinkClick r:id="rId4"/>
              </a:rPr>
              <a:t>sli.js </a:t>
            </a:r>
            <a:r>
              <a:rPr lang="pl-PL" dirty="0"/>
              <a:t>.</a:t>
            </a:r>
          </a:p>
          <a:p>
            <a:pPr marL="285750" indent="-285750">
              <a:buFont typeface="Arial" panose="020B0604020202020204" pitchFamily="34" charset="0"/>
              <a:buChar char="•"/>
            </a:pPr>
            <a:r>
              <a:rPr lang="pl-PL" dirty="0" err="1"/>
              <a:t>Generating</a:t>
            </a:r>
            <a:r>
              <a:rPr lang="pl-PL" dirty="0"/>
              <a:t> </a:t>
            </a:r>
            <a:r>
              <a:rPr lang="pl-PL" dirty="0" err="1"/>
              <a:t>social</a:t>
            </a:r>
            <a:r>
              <a:rPr lang="pl-PL" dirty="0"/>
              <a:t> media </a:t>
            </a:r>
            <a:r>
              <a:rPr lang="pl-PL" dirty="0" err="1"/>
              <a:t>posts</a:t>
            </a:r>
            <a:r>
              <a:rPr lang="pl-PL" dirty="0"/>
              <a:t> as </a:t>
            </a:r>
            <a:r>
              <a:rPr lang="pl-PL" dirty="0" err="1"/>
              <a:t>images</a:t>
            </a:r>
            <a:r>
              <a:rPr lang="pl-PL" dirty="0"/>
              <a:t> – poet.so and </a:t>
            </a:r>
            <a:r>
              <a:rPr lang="pl-PL" dirty="0" err="1"/>
              <a:t>tweetlet</a:t>
            </a:r>
            <a:r>
              <a:rPr lang="pl-PL" dirty="0"/>
              <a:t> .</a:t>
            </a:r>
          </a:p>
          <a:p>
            <a:pPr marL="285750" indent="-285750">
              <a:buFont typeface="Arial" panose="020B0604020202020204" pitchFamily="34" charset="0"/>
              <a:buChar char="•"/>
            </a:pPr>
            <a:r>
              <a:rPr lang="pl-PL" dirty="0"/>
              <a:t>Do </a:t>
            </a:r>
            <a:r>
              <a:rPr lang="pl-PL" dirty="0" err="1"/>
              <a:t>pretty</a:t>
            </a:r>
            <a:r>
              <a:rPr lang="pl-PL" dirty="0"/>
              <a:t> </a:t>
            </a:r>
            <a:r>
              <a:rPr lang="pl-PL" dirty="0" err="1"/>
              <a:t>screenshoot</a:t>
            </a:r>
            <a:r>
              <a:rPr lang="pl-PL" dirty="0"/>
              <a:t> of </a:t>
            </a:r>
            <a:r>
              <a:rPr lang="pl-PL" dirty="0" err="1"/>
              <a:t>your</a:t>
            </a:r>
            <a:r>
              <a:rPr lang="pl-PL" dirty="0"/>
              <a:t> API – </a:t>
            </a:r>
            <a:r>
              <a:rPr lang="pl-PL" dirty="0">
                <a:hlinkClick r:id="rId5"/>
              </a:rPr>
              <a:t>API Flash .</a:t>
            </a:r>
            <a:endParaRPr lang="pl-PL" dirty="0"/>
          </a:p>
          <a:p>
            <a:pPr marL="285750" indent="-285750">
              <a:buFont typeface="Arial" panose="020B0604020202020204" pitchFamily="34" charset="0"/>
              <a:buChar char="•"/>
            </a:pPr>
            <a:r>
              <a:rPr lang="pl-PL" dirty="0"/>
              <a:t>Best i </a:t>
            </a:r>
            <a:r>
              <a:rPr lang="pl-PL" dirty="0" err="1"/>
              <a:t>know</a:t>
            </a:r>
            <a:r>
              <a:rPr lang="pl-PL" dirty="0"/>
              <a:t> </a:t>
            </a:r>
            <a:r>
              <a:rPr lang="pl-PL" dirty="0" err="1"/>
              <a:t>editor</a:t>
            </a:r>
            <a:r>
              <a:rPr lang="pl-PL" dirty="0"/>
              <a:t> to </a:t>
            </a:r>
            <a:r>
              <a:rPr lang="pl-PL" dirty="0" err="1"/>
              <a:t>take</a:t>
            </a:r>
            <a:r>
              <a:rPr lang="pl-PL" dirty="0"/>
              <a:t> notes in </a:t>
            </a:r>
            <a:r>
              <a:rPr lang="pl-PL" dirty="0" err="1"/>
              <a:t>markdown</a:t>
            </a:r>
            <a:r>
              <a:rPr lang="pl-PL" dirty="0"/>
              <a:t> – </a:t>
            </a:r>
            <a:r>
              <a:rPr lang="pl-PL" dirty="0" err="1">
                <a:hlinkClick r:id="rId6"/>
              </a:rPr>
              <a:t>Obsidian</a:t>
            </a:r>
            <a:r>
              <a:rPr lang="pl-PL" dirty="0">
                <a:hlinkClick r:id="rId6"/>
              </a:rPr>
              <a:t> </a:t>
            </a:r>
            <a:r>
              <a:rPr lang="pl-PL" dirty="0"/>
              <a:t>.</a:t>
            </a:r>
          </a:p>
          <a:p>
            <a:pPr marL="285750" indent="-285750">
              <a:buFont typeface="Arial" panose="020B0604020202020204" pitchFamily="34" charset="0"/>
              <a:buChar char="•"/>
            </a:pPr>
            <a:r>
              <a:rPr lang="pl-PL" dirty="0" err="1"/>
              <a:t>All</a:t>
            </a:r>
            <a:r>
              <a:rPr lang="pl-PL" dirty="0"/>
              <a:t>-in-one </a:t>
            </a:r>
            <a:r>
              <a:rPr lang="pl-PL" dirty="0" err="1"/>
              <a:t>it</a:t>
            </a:r>
            <a:r>
              <a:rPr lang="pl-PL" dirty="0"/>
              <a:t> </a:t>
            </a:r>
            <a:r>
              <a:rPr lang="pl-PL" dirty="0" err="1"/>
              <a:t>tools</a:t>
            </a:r>
            <a:r>
              <a:rPr lang="pl-PL" dirty="0"/>
              <a:t> with PWA – </a:t>
            </a:r>
            <a:r>
              <a:rPr lang="pl-PL" dirty="0">
                <a:hlinkClick r:id="rId7"/>
              </a:rPr>
              <a:t>IT </a:t>
            </a:r>
            <a:r>
              <a:rPr lang="pl-PL" dirty="0" err="1">
                <a:hlinkClick r:id="rId7"/>
              </a:rPr>
              <a:t>tools</a:t>
            </a:r>
            <a:r>
              <a:rPr lang="pl-PL" dirty="0"/>
              <a:t>.</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2017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2089150" y="500591"/>
            <a:ext cx="6343650" cy="1325880"/>
          </a:xfrm>
        </p:spPr>
        <p:txBody>
          <a:bodyPr>
            <a:normAutofit/>
          </a:bodyPr>
          <a:lstStyle/>
          <a:p>
            <a:r>
              <a:rPr lang="pl-PL" dirty="0"/>
              <a:t>TOUR</a:t>
            </a:r>
            <a:endParaRPr lang="en-ZA" dirty="0"/>
          </a:p>
        </p:txBody>
      </p:sp>
      <p:sp>
        <p:nvSpPr>
          <p:cNvPr id="5" name="Text Placeholder 4">
            <a:extLst>
              <a:ext uri="{FF2B5EF4-FFF2-40B4-BE49-F238E27FC236}">
                <a16:creationId xmlns:a16="http://schemas.microsoft.com/office/drawing/2014/main" id="{36A9153D-629D-61FB-F3FA-DB23124819B3}"/>
              </a:ext>
            </a:extLst>
          </p:cNvPr>
          <p:cNvSpPr>
            <a:spLocks noGrp="1"/>
          </p:cNvSpPr>
          <p:nvPr>
            <p:ph type="body" sz="quarter" idx="13"/>
          </p:nvPr>
        </p:nvSpPr>
        <p:spPr>
          <a:xfrm>
            <a:off x="-730251" y="7356950"/>
            <a:ext cx="6400800" cy="3657600"/>
          </a:xfrm>
        </p:spPr>
        <p:txBody>
          <a:bodyPr/>
          <a:lstStyle/>
          <a:p>
            <a:endParaRPr lang="en-GB" dirty="0"/>
          </a:p>
        </p:txBody>
      </p:sp>
      <p:cxnSp>
        <p:nvCxnSpPr>
          <p:cNvPr id="8" name="Straight Connector 7">
            <a:extLst>
              <a:ext uri="{FF2B5EF4-FFF2-40B4-BE49-F238E27FC236}">
                <a16:creationId xmlns:a16="http://schemas.microsoft.com/office/drawing/2014/main" id="{D47463EE-E3FD-7078-0CEC-A5099DA0EF7A}"/>
              </a:ext>
            </a:extLst>
          </p:cNvPr>
          <p:cNvCxnSpPr>
            <a:cxnSpLocks/>
          </p:cNvCxnSpPr>
          <p:nvPr/>
        </p:nvCxnSpPr>
        <p:spPr>
          <a:xfrm>
            <a:off x="5597957" y="1651993"/>
            <a:ext cx="0" cy="3792990"/>
          </a:xfrm>
          <a:prstGeom prst="line">
            <a:avLst/>
          </a:prstGeom>
          <a:ln w="95250" cap="sq" cmpd="sng">
            <a:round/>
            <a:headEnd type="oval"/>
            <a:tailEnd type="ova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064A92D-8192-C570-EC13-76B846229C23}"/>
              </a:ext>
            </a:extLst>
          </p:cNvPr>
          <p:cNvSpPr txBox="1"/>
          <p:nvPr/>
        </p:nvSpPr>
        <p:spPr>
          <a:xfrm>
            <a:off x="6034440" y="1274324"/>
            <a:ext cx="5035161" cy="830997"/>
          </a:xfrm>
          <a:prstGeom prst="rect">
            <a:avLst/>
          </a:prstGeom>
          <a:noFill/>
        </p:spPr>
        <p:txBody>
          <a:bodyPr wrap="none" rtlCol="0">
            <a:spAutoFit/>
          </a:bodyPr>
          <a:lstStyle/>
          <a:p>
            <a:r>
              <a:rPr lang="pl-PL" sz="2400" b="1" dirty="0">
                <a:solidFill>
                  <a:schemeClr val="accent1">
                    <a:lumMod val="75000"/>
                  </a:schemeClr>
                </a:solidFill>
              </a:rPr>
              <a:t>Modern module </a:t>
            </a:r>
            <a:r>
              <a:rPr lang="pl-PL" sz="2400" b="1" dirty="0" err="1">
                <a:solidFill>
                  <a:schemeClr val="accent1">
                    <a:lumMod val="75000"/>
                  </a:schemeClr>
                </a:solidFill>
              </a:rPr>
              <a:t>bundlers</a:t>
            </a:r>
            <a:r>
              <a:rPr lang="pl-PL" sz="2400" b="1" dirty="0">
                <a:solidFill>
                  <a:schemeClr val="accent1">
                    <a:lumMod val="75000"/>
                  </a:schemeClr>
                </a:solidFill>
              </a:rPr>
              <a:t> – </a:t>
            </a:r>
            <a:r>
              <a:rPr lang="pl-PL" sz="2400" b="1" dirty="0" err="1">
                <a:solidFill>
                  <a:schemeClr val="accent1">
                    <a:lumMod val="75000"/>
                  </a:schemeClr>
                </a:solidFill>
              </a:rPr>
              <a:t>easly</a:t>
            </a:r>
            <a:endParaRPr lang="pl-PL" sz="2400" b="1" dirty="0">
              <a:solidFill>
                <a:schemeClr val="accent1">
                  <a:lumMod val="75000"/>
                </a:schemeClr>
              </a:solidFill>
            </a:endParaRPr>
          </a:p>
          <a:p>
            <a:r>
              <a:rPr lang="pl-PL" sz="2400" b="1" dirty="0" err="1">
                <a:solidFill>
                  <a:schemeClr val="accent1">
                    <a:lumMod val="75000"/>
                  </a:schemeClr>
                </a:solidFill>
              </a:rPr>
              <a:t>maintainable</a:t>
            </a:r>
            <a:r>
              <a:rPr lang="pl-PL" sz="2400" b="1" dirty="0">
                <a:solidFill>
                  <a:schemeClr val="accent1">
                    <a:lumMod val="75000"/>
                  </a:schemeClr>
                </a:solidFill>
              </a:rPr>
              <a:t> </a:t>
            </a:r>
            <a:r>
              <a:rPr lang="pl-PL" sz="2400" b="1" dirty="0" err="1">
                <a:solidFill>
                  <a:schemeClr val="accent1">
                    <a:lumMod val="75000"/>
                  </a:schemeClr>
                </a:solidFill>
              </a:rPr>
              <a:t>code</a:t>
            </a:r>
            <a:endParaRPr lang="en-GB" sz="2400" b="1" dirty="0">
              <a:solidFill>
                <a:schemeClr val="accent1">
                  <a:lumMod val="75000"/>
                </a:schemeClr>
              </a:solidFill>
            </a:endParaRPr>
          </a:p>
        </p:txBody>
      </p:sp>
      <p:sp>
        <p:nvSpPr>
          <p:cNvPr id="21" name="Oval 20">
            <a:extLst>
              <a:ext uri="{FF2B5EF4-FFF2-40B4-BE49-F238E27FC236}">
                <a16:creationId xmlns:a16="http://schemas.microsoft.com/office/drawing/2014/main" id="{B6642F2D-19D3-2B8E-C6B0-B460B0D85DDC}"/>
              </a:ext>
            </a:extLst>
          </p:cNvPr>
          <p:cNvSpPr/>
          <p:nvPr/>
        </p:nvSpPr>
        <p:spPr>
          <a:xfrm flipH="1">
            <a:off x="5478736" y="3311202"/>
            <a:ext cx="238442" cy="237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76C2C951-2476-9F78-AE9E-9039655CBE77}"/>
              </a:ext>
            </a:extLst>
          </p:cNvPr>
          <p:cNvSpPr txBox="1"/>
          <p:nvPr/>
        </p:nvSpPr>
        <p:spPr>
          <a:xfrm>
            <a:off x="6023945" y="5214150"/>
            <a:ext cx="1689886" cy="461665"/>
          </a:xfrm>
          <a:prstGeom prst="rect">
            <a:avLst/>
          </a:prstGeom>
          <a:noFill/>
        </p:spPr>
        <p:txBody>
          <a:bodyPr wrap="none" rtlCol="0">
            <a:spAutoFit/>
          </a:bodyPr>
          <a:lstStyle/>
          <a:p>
            <a:r>
              <a:rPr lang="en-US" sz="2400" b="1" dirty="0">
                <a:solidFill>
                  <a:schemeClr val="accent1">
                    <a:lumMod val="75000"/>
                  </a:schemeClr>
                </a:solidFill>
              </a:rPr>
              <a:t>BONUS </a:t>
            </a:r>
            <a:r>
              <a:rPr lang="pl-PL" sz="2400" b="1" dirty="0">
                <a:solidFill>
                  <a:schemeClr val="accent1">
                    <a:lumMod val="75000"/>
                  </a:schemeClr>
                </a:solidFill>
                <a:sym typeface="Wingdings" panose="05000000000000000000" pitchFamily="2" charset="2"/>
              </a:rPr>
              <a:t>:-)</a:t>
            </a:r>
            <a:endParaRPr lang="pl-PL" sz="2400" b="1" dirty="0">
              <a:solidFill>
                <a:schemeClr val="accent1">
                  <a:lumMod val="75000"/>
                </a:schemeClr>
              </a:solidFill>
            </a:endParaRPr>
          </a:p>
        </p:txBody>
      </p:sp>
      <p:sp>
        <p:nvSpPr>
          <p:cNvPr id="3" name="TextBox 2">
            <a:extLst>
              <a:ext uri="{FF2B5EF4-FFF2-40B4-BE49-F238E27FC236}">
                <a16:creationId xmlns:a16="http://schemas.microsoft.com/office/drawing/2014/main" id="{FA70E62F-1458-5474-D3BD-BA5C8D8A199A}"/>
              </a:ext>
            </a:extLst>
          </p:cNvPr>
          <p:cNvSpPr txBox="1"/>
          <p:nvPr/>
        </p:nvSpPr>
        <p:spPr>
          <a:xfrm>
            <a:off x="6044865" y="3244236"/>
            <a:ext cx="5386667" cy="830997"/>
          </a:xfrm>
          <a:prstGeom prst="rect">
            <a:avLst/>
          </a:prstGeom>
          <a:noFill/>
        </p:spPr>
        <p:txBody>
          <a:bodyPr wrap="none" rtlCol="0">
            <a:spAutoFit/>
          </a:bodyPr>
          <a:lstStyle/>
          <a:p>
            <a:r>
              <a:rPr lang="pl-PL" sz="2400" b="1" dirty="0">
                <a:solidFill>
                  <a:schemeClr val="accent1">
                    <a:lumMod val="75000"/>
                  </a:schemeClr>
                </a:solidFill>
              </a:rPr>
              <a:t>How front-end </a:t>
            </a:r>
            <a:r>
              <a:rPr lang="pl-PL" sz="2400" b="1" dirty="0" err="1">
                <a:solidFill>
                  <a:schemeClr val="accent1">
                    <a:lumMod val="75000"/>
                  </a:schemeClr>
                </a:solidFill>
              </a:rPr>
              <a:t>tests</a:t>
            </a:r>
            <a:r>
              <a:rPr lang="pl-PL" sz="2400" b="1" dirty="0">
                <a:solidFill>
                  <a:schemeClr val="accent1">
                    <a:lumMod val="75000"/>
                  </a:schemeClr>
                </a:solidFill>
              </a:rPr>
              <a:t> </a:t>
            </a:r>
            <a:r>
              <a:rPr lang="pl-PL" sz="2400" b="1" dirty="0" err="1">
                <a:solidFill>
                  <a:schemeClr val="accent1">
                    <a:lumMod val="75000"/>
                  </a:schemeClr>
                </a:solidFill>
              </a:rPr>
              <a:t>can</a:t>
            </a:r>
            <a:r>
              <a:rPr lang="pl-PL" sz="2400" b="1" dirty="0">
                <a:solidFill>
                  <a:schemeClr val="accent1">
                    <a:lumMod val="75000"/>
                  </a:schemeClr>
                </a:solidFill>
              </a:rPr>
              <a:t> </a:t>
            </a:r>
            <a:r>
              <a:rPr lang="pl-PL" sz="2400" b="1" dirty="0" err="1">
                <a:solidFill>
                  <a:schemeClr val="accent1">
                    <a:lumMod val="75000"/>
                  </a:schemeClr>
                </a:solidFill>
              </a:rPr>
              <a:t>save</a:t>
            </a:r>
            <a:r>
              <a:rPr lang="pl-PL" sz="2400" b="1" dirty="0">
                <a:solidFill>
                  <a:schemeClr val="accent1">
                    <a:lumMod val="75000"/>
                  </a:schemeClr>
                </a:solidFill>
              </a:rPr>
              <a:t> </a:t>
            </a:r>
            <a:r>
              <a:rPr lang="pl-PL" sz="2400" b="1" dirty="0" err="1">
                <a:solidFill>
                  <a:schemeClr val="accent1">
                    <a:lumMod val="75000"/>
                  </a:schemeClr>
                </a:solidFill>
              </a:rPr>
              <a:t>your</a:t>
            </a:r>
            <a:endParaRPr lang="pl-PL" sz="2400" b="1" dirty="0">
              <a:solidFill>
                <a:schemeClr val="accent1">
                  <a:lumMod val="75000"/>
                </a:schemeClr>
              </a:solidFill>
            </a:endParaRPr>
          </a:p>
          <a:p>
            <a:r>
              <a:rPr lang="pl-PL" sz="2400" b="1" dirty="0" err="1">
                <a:solidFill>
                  <a:schemeClr val="accent1">
                    <a:lumMod val="75000"/>
                  </a:schemeClr>
                </a:solidFill>
              </a:rPr>
              <a:t>time</a:t>
            </a:r>
            <a:r>
              <a:rPr lang="pl-PL" sz="2400" b="1" dirty="0">
                <a:solidFill>
                  <a:schemeClr val="accent1">
                    <a:lumMod val="75000"/>
                  </a:schemeClr>
                </a:solidFill>
              </a:rPr>
              <a:t> and </a:t>
            </a:r>
            <a:r>
              <a:rPr lang="pl-PL" sz="2400" b="1" dirty="0" err="1">
                <a:solidFill>
                  <a:schemeClr val="accent1">
                    <a:lumMod val="75000"/>
                  </a:schemeClr>
                </a:solidFill>
              </a:rPr>
              <a:t>make</a:t>
            </a:r>
            <a:r>
              <a:rPr lang="pl-PL" sz="2400" b="1" dirty="0">
                <a:solidFill>
                  <a:schemeClr val="accent1">
                    <a:lumMod val="75000"/>
                  </a:schemeClr>
                </a:solidFill>
              </a:rPr>
              <a:t> </a:t>
            </a:r>
            <a:r>
              <a:rPr lang="pl-PL" sz="2400" b="1" dirty="0" err="1">
                <a:solidFill>
                  <a:schemeClr val="accent1">
                    <a:lumMod val="75000"/>
                  </a:schemeClr>
                </a:solidFill>
              </a:rPr>
              <a:t>you</a:t>
            </a:r>
            <a:r>
              <a:rPr lang="pl-PL" sz="2400" b="1" dirty="0">
                <a:solidFill>
                  <a:schemeClr val="accent1">
                    <a:lumMod val="75000"/>
                  </a:schemeClr>
                </a:solidFill>
              </a:rPr>
              <a:t> </a:t>
            </a:r>
            <a:r>
              <a:rPr lang="pl-PL" sz="2400" b="1" dirty="0" err="1">
                <a:solidFill>
                  <a:schemeClr val="accent1">
                    <a:lumMod val="75000"/>
                  </a:schemeClr>
                </a:solidFill>
              </a:rPr>
              <a:t>confident</a:t>
            </a:r>
            <a:endParaRPr lang="en-GB" sz="2400" b="1" dirty="0">
              <a:solidFill>
                <a:schemeClr val="accent1">
                  <a:lumMod val="75000"/>
                </a:schemeClr>
              </a:solidFill>
            </a:endParaRPr>
          </a:p>
        </p:txBody>
      </p:sp>
      <p:sp>
        <p:nvSpPr>
          <p:cNvPr id="12" name="TextBox 11">
            <a:extLst>
              <a:ext uri="{FF2B5EF4-FFF2-40B4-BE49-F238E27FC236}">
                <a16:creationId xmlns:a16="http://schemas.microsoft.com/office/drawing/2014/main" id="{07713EEB-6C0B-B0CA-14AD-A108EB08DDD7}"/>
              </a:ext>
            </a:extLst>
          </p:cNvPr>
          <p:cNvSpPr txBox="1"/>
          <p:nvPr/>
        </p:nvSpPr>
        <p:spPr>
          <a:xfrm>
            <a:off x="2988007" y="2135315"/>
            <a:ext cx="2609950" cy="923330"/>
          </a:xfrm>
          <a:prstGeom prst="rect">
            <a:avLst/>
          </a:prstGeom>
          <a:noFill/>
        </p:spPr>
        <p:txBody>
          <a:bodyPr wrap="square" rtlCol="0">
            <a:spAutoFit/>
          </a:bodyPr>
          <a:lstStyle/>
          <a:p>
            <a:r>
              <a:rPr lang="pl-PL" dirty="0"/>
              <a:t>Time to </a:t>
            </a:r>
            <a:r>
              <a:rPr lang="pl-PL" dirty="0" err="1"/>
              <a:t>answer</a:t>
            </a:r>
            <a:r>
              <a:rPr lang="pl-PL" dirty="0"/>
              <a:t> </a:t>
            </a:r>
            <a:r>
              <a:rPr lang="pl-PL" dirty="0" err="1"/>
              <a:t>up</a:t>
            </a:r>
            <a:r>
              <a:rPr lang="pl-PL" dirty="0"/>
              <a:t> to 7 </a:t>
            </a:r>
            <a:r>
              <a:rPr lang="pl-PL" dirty="0" err="1"/>
              <a:t>questions</a:t>
            </a:r>
            <a:r>
              <a:rPr lang="pl-PL" dirty="0"/>
              <a:t> </a:t>
            </a:r>
            <a:r>
              <a:rPr lang="pl-PL" dirty="0" err="1"/>
              <a:t>regarding</a:t>
            </a:r>
            <a:r>
              <a:rPr lang="pl-PL" dirty="0"/>
              <a:t> 1 </a:t>
            </a:r>
            <a:r>
              <a:rPr lang="pl-PL" dirty="0" err="1"/>
              <a:t>chapter</a:t>
            </a:r>
            <a:r>
              <a:rPr lang="pl-PL" dirty="0"/>
              <a:t> </a:t>
            </a:r>
            <a:endParaRPr lang="en-GB" dirty="0"/>
          </a:p>
        </p:txBody>
      </p:sp>
      <p:cxnSp>
        <p:nvCxnSpPr>
          <p:cNvPr id="15" name="Straight Arrow Connector 14">
            <a:extLst>
              <a:ext uri="{FF2B5EF4-FFF2-40B4-BE49-F238E27FC236}">
                <a16:creationId xmlns:a16="http://schemas.microsoft.com/office/drawing/2014/main" id="{AE9D2388-8E83-C15F-FD9B-75981AC4EFCA}"/>
              </a:ext>
            </a:extLst>
          </p:cNvPr>
          <p:cNvCxnSpPr>
            <a:stCxn id="12" idx="2"/>
            <a:endCxn id="21" idx="0"/>
          </p:cNvCxnSpPr>
          <p:nvPr/>
        </p:nvCxnSpPr>
        <p:spPr>
          <a:xfrm>
            <a:off x="4292982" y="3058645"/>
            <a:ext cx="1304975" cy="25255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9CA73F7-CFFA-E10A-CC67-07F7C0589422}"/>
              </a:ext>
            </a:extLst>
          </p:cNvPr>
          <p:cNvSpPr txBox="1"/>
          <p:nvPr/>
        </p:nvSpPr>
        <p:spPr>
          <a:xfrm>
            <a:off x="6023945" y="671093"/>
            <a:ext cx="1934312" cy="584775"/>
          </a:xfrm>
          <a:prstGeom prst="rect">
            <a:avLst/>
          </a:prstGeom>
          <a:noFill/>
        </p:spPr>
        <p:txBody>
          <a:bodyPr wrap="none" rtlCol="0">
            <a:spAutoFit/>
          </a:bodyPr>
          <a:lstStyle/>
          <a:p>
            <a:r>
              <a:rPr lang="pl-PL" sz="3200" dirty="0" err="1">
                <a:solidFill>
                  <a:schemeClr val="accent5">
                    <a:lumMod val="75000"/>
                  </a:schemeClr>
                </a:solidFill>
                <a:latin typeface="Segoe UI Semibold" panose="020B0702040204020203" pitchFamily="34" charset="0"/>
                <a:cs typeface="Segoe UI Semibold" panose="020B0702040204020203" pitchFamily="34" charset="0"/>
              </a:rPr>
              <a:t>Chapter</a:t>
            </a:r>
            <a:r>
              <a:rPr lang="pl-PL" sz="3200" dirty="0">
                <a:solidFill>
                  <a:schemeClr val="accent5">
                    <a:lumMod val="75000"/>
                  </a:schemeClr>
                </a:solidFill>
                <a:latin typeface="Segoe UI Semibold" panose="020B0702040204020203" pitchFamily="34" charset="0"/>
                <a:cs typeface="Segoe UI Semibold" panose="020B0702040204020203" pitchFamily="34" charset="0"/>
              </a:rPr>
              <a:t> 1</a:t>
            </a:r>
            <a:endParaRPr lang="en-GB" sz="3200" dirty="0">
              <a:solidFill>
                <a:schemeClr val="accent5">
                  <a:lumMod val="75000"/>
                </a:schemeClr>
              </a:solidFill>
              <a:latin typeface="Segoe UI Semibold" panose="020B0702040204020203" pitchFamily="34" charset="0"/>
              <a:cs typeface="Segoe UI Semibold" panose="020B0702040204020203" pitchFamily="34" charset="0"/>
            </a:endParaRPr>
          </a:p>
        </p:txBody>
      </p:sp>
      <p:sp>
        <p:nvSpPr>
          <p:cNvPr id="17" name="TextBox 16">
            <a:extLst>
              <a:ext uri="{FF2B5EF4-FFF2-40B4-BE49-F238E27FC236}">
                <a16:creationId xmlns:a16="http://schemas.microsoft.com/office/drawing/2014/main" id="{5BFC917D-B588-5D23-9C3B-E82FECB85D53}"/>
              </a:ext>
            </a:extLst>
          </p:cNvPr>
          <p:cNvSpPr txBox="1"/>
          <p:nvPr/>
        </p:nvSpPr>
        <p:spPr>
          <a:xfrm>
            <a:off x="6023945" y="2659461"/>
            <a:ext cx="1996829" cy="584775"/>
          </a:xfrm>
          <a:prstGeom prst="rect">
            <a:avLst/>
          </a:prstGeom>
          <a:noFill/>
        </p:spPr>
        <p:txBody>
          <a:bodyPr wrap="none" rtlCol="0">
            <a:spAutoFit/>
          </a:bodyPr>
          <a:lstStyle/>
          <a:p>
            <a:r>
              <a:rPr lang="pl-PL" sz="3200" dirty="0" err="1">
                <a:solidFill>
                  <a:schemeClr val="accent5">
                    <a:lumMod val="75000"/>
                  </a:schemeClr>
                </a:solidFill>
                <a:latin typeface="Segoe UI Semibold" panose="020B0702040204020203" pitchFamily="34" charset="0"/>
                <a:cs typeface="Segoe UI Semibold" panose="020B0702040204020203" pitchFamily="34" charset="0"/>
              </a:rPr>
              <a:t>Chapter</a:t>
            </a:r>
            <a:r>
              <a:rPr lang="pl-PL" sz="3200" dirty="0">
                <a:solidFill>
                  <a:schemeClr val="accent5">
                    <a:lumMod val="75000"/>
                  </a:schemeClr>
                </a:solidFill>
                <a:latin typeface="Segoe UI Semibold" panose="020B0702040204020203" pitchFamily="34" charset="0"/>
                <a:cs typeface="Segoe UI Semibold" panose="020B0702040204020203" pitchFamily="34" charset="0"/>
              </a:rPr>
              <a:t> 2</a:t>
            </a:r>
            <a:endParaRPr lang="en-GB" sz="3200" dirty="0">
              <a:solidFill>
                <a:schemeClr val="accent5">
                  <a:lumMod val="75000"/>
                </a:schemeClr>
              </a:solidFill>
              <a:latin typeface="Segoe UI Semibold" panose="020B0702040204020203" pitchFamily="34" charset="0"/>
              <a:cs typeface="Segoe UI Semibold" panose="020B0702040204020203" pitchFamily="34" charset="0"/>
            </a:endParaRPr>
          </a:p>
        </p:txBody>
      </p:sp>
      <p:sp>
        <p:nvSpPr>
          <p:cNvPr id="23" name="TextBox 22">
            <a:extLst>
              <a:ext uri="{FF2B5EF4-FFF2-40B4-BE49-F238E27FC236}">
                <a16:creationId xmlns:a16="http://schemas.microsoft.com/office/drawing/2014/main" id="{2509B835-F2A2-84E2-4A82-30A6256006DF}"/>
              </a:ext>
            </a:extLst>
          </p:cNvPr>
          <p:cNvSpPr txBox="1"/>
          <p:nvPr/>
        </p:nvSpPr>
        <p:spPr>
          <a:xfrm>
            <a:off x="4422904" y="5710478"/>
            <a:ext cx="2609950" cy="923330"/>
          </a:xfrm>
          <a:prstGeom prst="rect">
            <a:avLst/>
          </a:prstGeom>
          <a:noFill/>
        </p:spPr>
        <p:txBody>
          <a:bodyPr wrap="square" rtlCol="0">
            <a:spAutoFit/>
          </a:bodyPr>
          <a:lstStyle/>
          <a:p>
            <a:r>
              <a:rPr lang="pl-PL" dirty="0"/>
              <a:t>THE END – </a:t>
            </a:r>
            <a:r>
              <a:rPr lang="pl-PL" dirty="0" err="1"/>
              <a:t>time</a:t>
            </a:r>
            <a:r>
              <a:rPr lang="pl-PL" dirty="0"/>
              <a:t> to </a:t>
            </a:r>
            <a:r>
              <a:rPr lang="pl-PL" dirty="0" err="1"/>
              <a:t>answer</a:t>
            </a:r>
            <a:r>
              <a:rPr lang="pl-PL" dirty="0"/>
              <a:t> </a:t>
            </a:r>
            <a:r>
              <a:rPr lang="pl-PL" dirty="0" err="1"/>
              <a:t>some</a:t>
            </a:r>
            <a:r>
              <a:rPr lang="pl-PL" dirty="0"/>
              <a:t> </a:t>
            </a:r>
            <a:r>
              <a:rPr lang="pl-PL" dirty="0" err="1"/>
              <a:t>question</a:t>
            </a:r>
            <a:r>
              <a:rPr lang="pl-PL" dirty="0"/>
              <a:t> </a:t>
            </a:r>
            <a:r>
              <a:rPr lang="pl-PL" dirty="0" err="1"/>
              <a:t>about</a:t>
            </a:r>
            <a:r>
              <a:rPr lang="pl-PL" dirty="0"/>
              <a:t> </a:t>
            </a:r>
            <a:r>
              <a:rPr lang="pl-PL" dirty="0" err="1"/>
              <a:t>all</a:t>
            </a:r>
            <a:r>
              <a:rPr lang="pl-PL" dirty="0"/>
              <a:t> </a:t>
            </a:r>
            <a:r>
              <a:rPr lang="pl-PL" dirty="0" err="1"/>
              <a:t>chapters</a:t>
            </a:r>
            <a:endParaRPr lang="en-GB" dirty="0"/>
          </a:p>
        </p:txBody>
      </p:sp>
    </p:spTree>
    <p:extLst>
      <p:ext uri="{BB962C8B-B14F-4D97-AF65-F5344CB8AC3E}">
        <p14:creationId xmlns:p14="http://schemas.microsoft.com/office/powerpoint/2010/main" val="2243494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4235767" y="136524"/>
            <a:ext cx="7781449" cy="1742281"/>
          </a:xfrm>
        </p:spPr>
        <p:txBody>
          <a:bodyPr>
            <a:normAutofit fontScale="90000"/>
          </a:bodyPr>
          <a:lstStyle/>
          <a:p>
            <a:r>
              <a:rPr lang="pl-PL" dirty="0"/>
              <a:t>BONUS 2/2 – DEVTOOLS SLIDESHOW FROM MY LAST TALK</a:t>
            </a:r>
            <a:endParaRPr lang="en-US" dirty="0"/>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sz="quarter" idx="13"/>
          </p:nvPr>
        </p:nvSpPr>
        <p:spPr>
          <a:xfrm>
            <a:off x="4535807" y="4800600"/>
            <a:ext cx="6400800" cy="4114800"/>
          </a:xfrm>
        </p:spPr>
        <p:txBody>
          <a:bodyPr vert="horz" lIns="91440" tIns="45720" rIns="91440" bIns="45720" rtlCol="0" anchor="t">
            <a:normAutofit/>
          </a:bodyPr>
          <a:lstStyle/>
          <a:p>
            <a:r>
              <a:rPr lang="pl-PL" dirty="0" err="1"/>
              <a:t>This</a:t>
            </a:r>
            <a:r>
              <a:rPr lang="pl-PL" dirty="0"/>
              <a:t> </a:t>
            </a:r>
            <a:r>
              <a:rPr lang="pl-PL" dirty="0" err="1"/>
              <a:t>presentation</a:t>
            </a:r>
            <a:r>
              <a:rPr lang="pl-PL" dirty="0"/>
              <a:t> </a:t>
            </a:r>
            <a:r>
              <a:rPr lang="pl-PL" dirty="0" err="1"/>
              <a:t>is</a:t>
            </a:r>
            <a:r>
              <a:rPr lang="pl-PL" dirty="0"/>
              <a:t> </a:t>
            </a:r>
            <a:r>
              <a:rPr lang="pl-PL" dirty="0" err="1"/>
              <a:t>about</a:t>
            </a:r>
            <a:r>
              <a:rPr lang="pl-PL" dirty="0"/>
              <a:t> modern </a:t>
            </a:r>
            <a:r>
              <a:rPr lang="pl-PL" dirty="0" err="1"/>
              <a:t>webbrowser</a:t>
            </a:r>
            <a:r>
              <a:rPr lang="pl-PL" dirty="0"/>
              <a:t> </a:t>
            </a:r>
            <a:r>
              <a:rPr lang="pl-PL" dirty="0" err="1"/>
              <a:t>devtools</a:t>
            </a:r>
            <a:r>
              <a:rPr lang="pl-PL" dirty="0"/>
              <a:t>. </a:t>
            </a:r>
            <a:r>
              <a:rPr lang="pl-PL" dirty="0" err="1"/>
              <a:t>You</a:t>
            </a:r>
            <a:r>
              <a:rPr lang="pl-PL" dirty="0"/>
              <a:t> </a:t>
            </a:r>
            <a:r>
              <a:rPr lang="pl-PL" dirty="0" err="1"/>
              <a:t>can</a:t>
            </a:r>
            <a:r>
              <a:rPr lang="pl-PL" dirty="0"/>
              <a:t> </a:t>
            </a:r>
            <a:r>
              <a:rPr lang="pl-PL" dirty="0" err="1"/>
              <a:t>learn</a:t>
            </a:r>
            <a:r>
              <a:rPr lang="pl-PL" dirty="0"/>
              <a:t> from </a:t>
            </a:r>
            <a:r>
              <a:rPr lang="pl-PL" dirty="0" err="1"/>
              <a:t>there</a:t>
            </a:r>
            <a:r>
              <a:rPr lang="pl-PL" dirty="0"/>
              <a:t> </a:t>
            </a:r>
            <a:r>
              <a:rPr lang="pl-PL" dirty="0" err="1"/>
              <a:t>about</a:t>
            </a:r>
            <a:r>
              <a:rPr lang="pl-PL" dirty="0"/>
              <a:t> </a:t>
            </a:r>
            <a:r>
              <a:rPr lang="pl-PL" dirty="0" err="1"/>
              <a:t>running</a:t>
            </a:r>
            <a:r>
              <a:rPr lang="pl-PL" dirty="0"/>
              <a:t> </a:t>
            </a:r>
            <a:r>
              <a:rPr lang="pl-PL" dirty="0" err="1"/>
              <a:t>snippet</a:t>
            </a:r>
            <a:r>
              <a:rPr lang="pl-PL" dirty="0"/>
              <a:t> </a:t>
            </a:r>
            <a:r>
              <a:rPr lang="pl-PL" dirty="0" err="1"/>
              <a:t>without</a:t>
            </a:r>
            <a:r>
              <a:rPr lang="pl-PL" dirty="0"/>
              <a:t> </a:t>
            </a:r>
            <a:r>
              <a:rPr lang="pl-PL" dirty="0" err="1"/>
              <a:t>extension</a:t>
            </a:r>
            <a:r>
              <a:rPr lang="pl-PL" dirty="0"/>
              <a:t>, </a:t>
            </a:r>
            <a:r>
              <a:rPr lang="pl-PL" dirty="0" err="1"/>
              <a:t>capturing</a:t>
            </a:r>
            <a:r>
              <a:rPr lang="pl-PL" dirty="0"/>
              <a:t> </a:t>
            </a:r>
            <a:r>
              <a:rPr lang="pl-PL" dirty="0" err="1"/>
              <a:t>screenshoots</a:t>
            </a:r>
            <a:r>
              <a:rPr lang="pl-PL" dirty="0"/>
              <a:t> of </a:t>
            </a:r>
            <a:r>
              <a:rPr lang="pl-PL" dirty="0" err="1"/>
              <a:t>page</a:t>
            </a:r>
            <a:r>
              <a:rPr lang="pl-PL" dirty="0"/>
              <a:t> </a:t>
            </a:r>
            <a:r>
              <a:rPr lang="pl-PL" dirty="0" err="1"/>
              <a:t>areas</a:t>
            </a:r>
            <a:r>
              <a:rPr lang="pl-PL" dirty="0"/>
              <a:t> </a:t>
            </a:r>
            <a:r>
              <a:rPr lang="pl-PL" dirty="0" err="1"/>
              <a:t>or</a:t>
            </a:r>
            <a:r>
              <a:rPr lang="pl-PL" dirty="0"/>
              <a:t> </a:t>
            </a:r>
            <a:r>
              <a:rPr lang="pl-PL" dirty="0" err="1"/>
              <a:t>recording</a:t>
            </a:r>
            <a:r>
              <a:rPr lang="pl-PL" dirty="0"/>
              <a:t> </a:t>
            </a:r>
            <a:r>
              <a:rPr lang="pl-PL" dirty="0" err="1"/>
              <a:t>your</a:t>
            </a:r>
            <a:r>
              <a:rPr lang="pl-PL" dirty="0"/>
              <a:t> </a:t>
            </a:r>
            <a:r>
              <a:rPr lang="pl-PL" dirty="0" err="1"/>
              <a:t>action</a:t>
            </a:r>
            <a:r>
              <a:rPr lang="pl-PL" dirty="0"/>
              <a:t> in </a:t>
            </a:r>
            <a:r>
              <a:rPr lang="pl-PL" dirty="0" err="1"/>
              <a:t>browser</a:t>
            </a:r>
            <a:r>
              <a:rPr lang="pl-PL" dirty="0"/>
              <a:t> to replay. </a:t>
            </a:r>
            <a:endParaRPr lang="en-US" dirty="0"/>
          </a:p>
        </p:txBody>
      </p:sp>
    </p:spTree>
    <p:extLst>
      <p:ext uri="{BB962C8B-B14F-4D97-AF65-F5344CB8AC3E}">
        <p14:creationId xmlns:p14="http://schemas.microsoft.com/office/powerpoint/2010/main" val="168677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5277420" y="1122363"/>
            <a:ext cx="5486400" cy="2387600"/>
          </a:xfrm>
        </p:spPr>
        <p:txBody>
          <a:bodyPr>
            <a:normAutofit/>
          </a:bodyPr>
          <a:lstStyle/>
          <a:p>
            <a:r>
              <a:rPr lang="pl-PL" dirty="0"/>
              <a:t>END</a:t>
            </a:r>
            <a:endParaRPr lang="en-US" dirty="0"/>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a:xfrm>
            <a:off x="5273514" y="3602038"/>
            <a:ext cx="6270785" cy="1655762"/>
          </a:xfrm>
        </p:spPr>
        <p:txBody>
          <a:bodyPr bIns="0">
            <a:normAutofit/>
          </a:bodyPr>
          <a:lstStyle/>
          <a:p>
            <a:r>
              <a:rPr lang="pl-PL" sz="3600" b="1" dirty="0" err="1"/>
              <a:t>Thanks</a:t>
            </a:r>
            <a:r>
              <a:rPr lang="pl-PL" sz="3600" b="1" dirty="0"/>
              <a:t> for </a:t>
            </a:r>
            <a:r>
              <a:rPr lang="pl-PL" sz="3600" b="1" dirty="0" err="1"/>
              <a:t>your</a:t>
            </a:r>
            <a:r>
              <a:rPr lang="pl-PL" sz="3600" b="1" dirty="0"/>
              <a:t> </a:t>
            </a:r>
            <a:r>
              <a:rPr lang="pl-PL" sz="3600" b="1" dirty="0" err="1"/>
              <a:t>attention</a:t>
            </a:r>
            <a:endParaRPr lang="en-US" sz="3600" b="1" dirty="0"/>
          </a:p>
        </p:txBody>
      </p:sp>
    </p:spTree>
    <p:extLst>
      <p:ext uri="{BB962C8B-B14F-4D97-AF65-F5344CB8AC3E}">
        <p14:creationId xmlns:p14="http://schemas.microsoft.com/office/powerpoint/2010/main" val="243649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6039621" y="118754"/>
            <a:ext cx="5840311" cy="4516116"/>
          </a:xfrm>
        </p:spPr>
        <p:txBody>
          <a:bodyPr>
            <a:normAutofit fontScale="90000"/>
          </a:bodyPr>
          <a:lstStyle/>
          <a:p>
            <a:pPr algn="r"/>
            <a:r>
              <a:rPr lang="pl-PL" sz="6000" b="1" dirty="0">
                <a:solidFill>
                  <a:schemeClr val="bg1"/>
                </a:solidFill>
              </a:rPr>
              <a:t>Modern module </a:t>
            </a:r>
            <a:r>
              <a:rPr lang="pl-PL" sz="6000" b="1" dirty="0" err="1">
                <a:solidFill>
                  <a:schemeClr val="bg1"/>
                </a:solidFill>
              </a:rPr>
              <a:t>bundlers</a:t>
            </a:r>
            <a:r>
              <a:rPr lang="pl-PL" sz="6000" b="1" dirty="0">
                <a:solidFill>
                  <a:schemeClr val="bg1"/>
                </a:solidFill>
              </a:rPr>
              <a:t> – </a:t>
            </a:r>
            <a:r>
              <a:rPr lang="pl-PL" sz="6000" b="1" dirty="0" err="1">
                <a:solidFill>
                  <a:schemeClr val="bg1"/>
                </a:solidFill>
              </a:rPr>
              <a:t>easly</a:t>
            </a:r>
            <a:br>
              <a:rPr lang="pl-PL" sz="6000" b="1" dirty="0">
                <a:solidFill>
                  <a:schemeClr val="bg1"/>
                </a:solidFill>
              </a:rPr>
            </a:br>
            <a:r>
              <a:rPr lang="pl-PL" sz="6000" b="1" dirty="0" err="1">
                <a:solidFill>
                  <a:schemeClr val="bg1"/>
                </a:solidFill>
              </a:rPr>
              <a:t>maintainable</a:t>
            </a:r>
            <a:r>
              <a:rPr lang="pl-PL" sz="6000" b="1" dirty="0">
                <a:solidFill>
                  <a:schemeClr val="bg1"/>
                </a:solidFill>
              </a:rPr>
              <a:t> </a:t>
            </a:r>
            <a:r>
              <a:rPr lang="pl-PL" sz="6000" b="1" dirty="0" err="1">
                <a:solidFill>
                  <a:schemeClr val="bg1"/>
                </a:solidFill>
              </a:rPr>
              <a:t>code</a:t>
            </a:r>
            <a:r>
              <a:rPr lang="pl-PL" sz="6000" b="1" dirty="0">
                <a:solidFill>
                  <a:schemeClr val="bg1"/>
                </a:solidFill>
              </a:rPr>
              <a:t>.</a:t>
            </a:r>
            <a:endParaRPr lang="en-GB" sz="6000" b="1" dirty="0">
              <a:solidFill>
                <a:schemeClr val="bg1"/>
              </a:solidFill>
            </a:endParaRPr>
          </a:p>
        </p:txBody>
      </p:sp>
    </p:spTree>
    <p:extLst>
      <p:ext uri="{BB962C8B-B14F-4D97-AF65-F5344CB8AC3E}">
        <p14:creationId xmlns:p14="http://schemas.microsoft.com/office/powerpoint/2010/main" val="3743554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err="1"/>
              <a:t>Problems</a:t>
            </a:r>
            <a:r>
              <a:rPr lang="pl-PL" dirty="0"/>
              <a:t> WITH LEGACY FRONT CODEBASE</a:t>
            </a:r>
            <a:endParaRPr lang="en-GB" dirty="0"/>
          </a:p>
        </p:txBody>
      </p:sp>
      <p:sp>
        <p:nvSpPr>
          <p:cNvPr id="74" name="Text Placeholder 57">
            <a:extLst>
              <a:ext uri="{FF2B5EF4-FFF2-40B4-BE49-F238E27FC236}">
                <a16:creationId xmlns:a16="http://schemas.microsoft.com/office/drawing/2014/main" id="{05EB0351-FD7F-1610-34CF-B8B681262AEA}"/>
              </a:ext>
            </a:extLst>
          </p:cNvPr>
          <p:cNvSpPr txBox="1">
            <a:spLocks/>
          </p:cNvSpPr>
          <p:nvPr/>
        </p:nvSpPr>
        <p:spPr>
          <a:xfrm>
            <a:off x="2225554" y="1243608"/>
            <a:ext cx="9620082" cy="99834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CHAOS in </a:t>
            </a:r>
            <a:r>
              <a:rPr lang="pl-PL" dirty="0" err="1"/>
              <a:t>directory</a:t>
            </a:r>
            <a:r>
              <a:rPr lang="pl-PL" dirty="0"/>
              <a:t> STRUCTURE and </a:t>
            </a:r>
            <a:r>
              <a:rPr lang="pl-PL" dirty="0" err="1"/>
              <a:t>combining</a:t>
            </a:r>
            <a:r>
              <a:rPr lang="pl-PL" dirty="0"/>
              <a:t> </a:t>
            </a:r>
            <a:r>
              <a:rPr lang="pl-PL" dirty="0" err="1"/>
              <a:t>modules</a:t>
            </a:r>
            <a:r>
              <a:rPr lang="pl-PL" dirty="0"/>
              <a:t> </a:t>
            </a:r>
            <a:r>
              <a:rPr lang="pl-PL" dirty="0" err="1"/>
              <a:t>requireS</a:t>
            </a:r>
            <a:endParaRPr lang="pl-PL" dirty="0"/>
          </a:p>
          <a:p>
            <a:r>
              <a:rPr lang="pl-PL" dirty="0" err="1"/>
              <a:t>Additional</a:t>
            </a:r>
            <a:r>
              <a:rPr lang="pl-PL" dirty="0"/>
              <a:t> </a:t>
            </a:r>
            <a:r>
              <a:rPr lang="pl-PL" dirty="0" err="1"/>
              <a:t>steps</a:t>
            </a:r>
            <a:r>
              <a:rPr lang="pl-PL" dirty="0"/>
              <a:t> from </a:t>
            </a:r>
            <a:r>
              <a:rPr lang="pl-PL" dirty="0" err="1"/>
              <a:t>application</a:t>
            </a:r>
            <a:r>
              <a:rPr lang="pl-PL" dirty="0"/>
              <a:t>, </a:t>
            </a:r>
            <a:r>
              <a:rPr lang="pl-PL" dirty="0" err="1"/>
              <a:t>task</a:t>
            </a:r>
            <a:r>
              <a:rPr lang="pl-PL" dirty="0"/>
              <a:t> </a:t>
            </a:r>
            <a:r>
              <a:rPr lang="pl-PL" dirty="0" err="1"/>
              <a:t>runner</a:t>
            </a:r>
            <a:r>
              <a:rPr lang="pl-PL" dirty="0"/>
              <a:t> </a:t>
            </a:r>
            <a:r>
              <a:rPr lang="pl-PL" dirty="0" err="1"/>
              <a:t>side</a:t>
            </a:r>
            <a:endParaRPr lang="en-GB" dirty="0"/>
          </a:p>
        </p:txBody>
      </p:sp>
      <p:sp>
        <p:nvSpPr>
          <p:cNvPr id="77" name="Text Placeholder 65">
            <a:extLst>
              <a:ext uri="{FF2B5EF4-FFF2-40B4-BE49-F238E27FC236}">
                <a16:creationId xmlns:a16="http://schemas.microsoft.com/office/drawing/2014/main" id="{E6DFA2C2-A272-A245-B9F0-AABE3F9BC7DD}"/>
              </a:ext>
            </a:extLst>
          </p:cNvPr>
          <p:cNvSpPr txBox="1">
            <a:spLocks/>
          </p:cNvSpPr>
          <p:nvPr/>
        </p:nvSpPr>
        <p:spPr>
          <a:xfrm>
            <a:off x="2267118" y="2178175"/>
            <a:ext cx="9774462" cy="1138886"/>
          </a:xfrm>
          <a:prstGeom prst="rect">
            <a:avLst/>
          </a:prstGeom>
        </p:spPr>
        <p:txBody>
          <a:bodyPr vert="horz" lIns="91440" tIns="45720" rIns="91440" bIns="45720" rtlCol="0">
            <a:noAutofit/>
          </a:bodyPr>
          <a:lstStyle>
            <a:lvl1pPr marL="285750" indent="-285750" algn="l" defTabSz="914400" rtl="0" eaLnBrk="1" latinLnBrk="0" hangingPunct="1">
              <a:lnSpc>
                <a:spcPts val="26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dirty="0"/>
              <a:t>Limited </a:t>
            </a:r>
            <a:r>
              <a:rPr lang="pl-PL" dirty="0" err="1"/>
              <a:t>separation</a:t>
            </a:r>
            <a:r>
              <a:rPr lang="pl-PL" dirty="0"/>
              <a:t> in </a:t>
            </a:r>
            <a:r>
              <a:rPr lang="pl-PL" dirty="0" err="1"/>
              <a:t>directory</a:t>
            </a:r>
            <a:r>
              <a:rPr lang="pl-PL" dirty="0"/>
              <a:t> </a:t>
            </a:r>
            <a:r>
              <a:rPr lang="pl-PL" dirty="0" err="1"/>
              <a:t>structure</a:t>
            </a:r>
            <a:r>
              <a:rPr lang="pl-PL" dirty="0"/>
              <a:t>. We </a:t>
            </a:r>
            <a:r>
              <a:rPr lang="pl-PL" dirty="0" err="1"/>
              <a:t>can</a:t>
            </a:r>
            <a:r>
              <a:rPr lang="pl-PL" dirty="0"/>
              <a:t> mix </a:t>
            </a:r>
            <a:r>
              <a:rPr lang="pl-PL" dirty="0" err="1"/>
              <a:t>up</a:t>
            </a:r>
            <a:r>
              <a:rPr lang="pl-PL" dirty="0"/>
              <a:t> </a:t>
            </a:r>
            <a:r>
              <a:rPr lang="pl-PL" dirty="0" err="1"/>
              <a:t>some</a:t>
            </a:r>
            <a:r>
              <a:rPr lang="pl-PL" dirty="0"/>
              <a:t> file </a:t>
            </a:r>
            <a:r>
              <a:rPr lang="pl-PL" dirty="0" err="1"/>
              <a:t>types</a:t>
            </a:r>
            <a:r>
              <a:rPr lang="pl-PL" dirty="0"/>
              <a:t> with </a:t>
            </a:r>
            <a:r>
              <a:rPr lang="pl-PL" dirty="0" err="1"/>
              <a:t>unused</a:t>
            </a:r>
            <a:r>
              <a:rPr lang="pl-PL" dirty="0"/>
              <a:t> </a:t>
            </a:r>
            <a:r>
              <a:rPr lang="pl-PL" dirty="0" err="1"/>
              <a:t>trash</a:t>
            </a:r>
            <a:r>
              <a:rPr lang="pl-PL" dirty="0"/>
              <a:t>. In </a:t>
            </a:r>
            <a:r>
              <a:rPr lang="pl-PL" dirty="0" err="1"/>
              <a:t>addition</a:t>
            </a:r>
            <a:endParaRPr lang="pl-PL" dirty="0"/>
          </a:p>
          <a:p>
            <a:pPr marL="0" indent="0">
              <a:buFont typeface="Arial" panose="020B0604020202020204" pitchFamily="34" charset="0"/>
              <a:buNone/>
            </a:pPr>
            <a:r>
              <a:rPr lang="pl-PL" dirty="0"/>
              <a:t>We </a:t>
            </a:r>
            <a:r>
              <a:rPr lang="pl-PL" dirty="0" err="1"/>
              <a:t>must</a:t>
            </a:r>
            <a:r>
              <a:rPr lang="pl-PL" dirty="0"/>
              <a:t> do </a:t>
            </a:r>
            <a:r>
              <a:rPr lang="pl-PL" dirty="0" err="1"/>
              <a:t>some</a:t>
            </a:r>
            <a:r>
              <a:rPr lang="pl-PL" dirty="0"/>
              <a:t> </a:t>
            </a:r>
            <a:r>
              <a:rPr lang="pl-PL" dirty="0" err="1"/>
              <a:t>additional</a:t>
            </a:r>
            <a:r>
              <a:rPr lang="pl-PL" dirty="0"/>
              <a:t> </a:t>
            </a:r>
            <a:r>
              <a:rPr lang="pl-PL" dirty="0" err="1"/>
              <a:t>steps</a:t>
            </a:r>
            <a:r>
              <a:rPr lang="pl-PL" dirty="0"/>
              <a:t> to handle </a:t>
            </a:r>
            <a:r>
              <a:rPr lang="pl-PL" dirty="0" err="1"/>
              <a:t>some</a:t>
            </a:r>
            <a:r>
              <a:rPr lang="pl-PL" dirty="0"/>
              <a:t> file </a:t>
            </a:r>
            <a:r>
              <a:rPr lang="pl-PL" dirty="0" err="1"/>
              <a:t>type</a:t>
            </a:r>
            <a:r>
              <a:rPr lang="pl-PL" dirty="0"/>
              <a:t> </a:t>
            </a:r>
            <a:r>
              <a:rPr lang="pl-PL" dirty="0" err="1"/>
              <a:t>imports</a:t>
            </a:r>
            <a:r>
              <a:rPr lang="pl-PL" dirty="0"/>
              <a:t> </a:t>
            </a:r>
            <a:r>
              <a:rPr lang="pl-PL" dirty="0" err="1"/>
              <a:t>even</a:t>
            </a:r>
            <a:r>
              <a:rPr lang="pl-PL" dirty="0"/>
              <a:t> </a:t>
            </a:r>
            <a:r>
              <a:rPr lang="pl-PL" dirty="0" err="1"/>
              <a:t>if</a:t>
            </a:r>
            <a:r>
              <a:rPr lang="pl-PL" dirty="0"/>
              <a:t> we </a:t>
            </a:r>
            <a:r>
              <a:rPr lang="pl-PL" dirty="0" err="1"/>
              <a:t>can</a:t>
            </a:r>
            <a:r>
              <a:rPr lang="pl-PL" dirty="0"/>
              <a:t> </a:t>
            </a:r>
            <a:r>
              <a:rPr lang="pl-PL" dirty="0" err="1"/>
              <a:t>install</a:t>
            </a:r>
            <a:r>
              <a:rPr lang="pl-PL" dirty="0"/>
              <a:t> </a:t>
            </a:r>
            <a:r>
              <a:rPr lang="pl-PL" dirty="0" err="1"/>
              <a:t>another</a:t>
            </a:r>
            <a:r>
              <a:rPr lang="pl-PL" dirty="0"/>
              <a:t> </a:t>
            </a:r>
            <a:r>
              <a:rPr lang="pl-PL" dirty="0" err="1"/>
              <a:t>library</a:t>
            </a:r>
            <a:r>
              <a:rPr lang="pl-PL" dirty="0"/>
              <a:t> </a:t>
            </a:r>
            <a:r>
              <a:rPr lang="pl-PL" dirty="0" err="1"/>
              <a:t>it</a:t>
            </a:r>
            <a:r>
              <a:rPr lang="pl-PL" dirty="0"/>
              <a:t> </a:t>
            </a:r>
            <a:r>
              <a:rPr lang="pl-PL" dirty="0" err="1"/>
              <a:t>is</a:t>
            </a:r>
            <a:r>
              <a:rPr lang="pl-PL" dirty="0"/>
              <a:t> not elegant </a:t>
            </a:r>
            <a:r>
              <a:rPr lang="pl-PL" dirty="0" err="1"/>
              <a:t>at</a:t>
            </a:r>
            <a:r>
              <a:rPr lang="pl-PL" dirty="0"/>
              <a:t> </a:t>
            </a:r>
            <a:r>
              <a:rPr lang="pl-PL" dirty="0" err="1"/>
              <a:t>all</a:t>
            </a:r>
            <a:r>
              <a:rPr lang="pl-PL" dirty="0"/>
              <a:t>.</a:t>
            </a:r>
            <a:endParaRPr lang="en-GB" dirty="0"/>
          </a:p>
        </p:txBody>
      </p:sp>
      <p:pic>
        <p:nvPicPr>
          <p:cNvPr id="3" name="Picture 2">
            <a:extLst>
              <a:ext uri="{FF2B5EF4-FFF2-40B4-BE49-F238E27FC236}">
                <a16:creationId xmlns:a16="http://schemas.microsoft.com/office/drawing/2014/main" id="{96A4D9E6-2C81-C9B8-AF83-BEC458DF0540}"/>
              </a:ext>
            </a:extLst>
          </p:cNvPr>
          <p:cNvPicPr>
            <a:picLocks noChangeAspect="1"/>
          </p:cNvPicPr>
          <p:nvPr/>
        </p:nvPicPr>
        <p:blipFill>
          <a:blip r:embed="rId2"/>
          <a:stretch>
            <a:fillRect/>
          </a:stretch>
        </p:blipFill>
        <p:spPr>
          <a:xfrm>
            <a:off x="2408992" y="3640083"/>
            <a:ext cx="1530429" cy="2121009"/>
          </a:xfrm>
          <a:prstGeom prst="rect">
            <a:avLst/>
          </a:prstGeom>
        </p:spPr>
      </p:pic>
    </p:spTree>
    <p:extLst>
      <p:ext uri="{BB962C8B-B14F-4D97-AF65-F5344CB8AC3E}">
        <p14:creationId xmlns:p14="http://schemas.microsoft.com/office/powerpoint/2010/main" val="325933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err="1"/>
              <a:t>Problems</a:t>
            </a:r>
            <a:r>
              <a:rPr lang="pl-PL" dirty="0"/>
              <a:t> WITH LEGACY FRONT CODEBASE</a:t>
            </a:r>
            <a:endParaRPr lang="en-GB" dirty="0"/>
          </a:p>
        </p:txBody>
      </p:sp>
      <p:sp>
        <p:nvSpPr>
          <p:cNvPr id="75" name="Text Placeholder 57">
            <a:extLst>
              <a:ext uri="{FF2B5EF4-FFF2-40B4-BE49-F238E27FC236}">
                <a16:creationId xmlns:a16="http://schemas.microsoft.com/office/drawing/2014/main" id="{FB2F114C-24C4-2E5A-93D0-088CB5944F30}"/>
              </a:ext>
            </a:extLst>
          </p:cNvPr>
          <p:cNvSpPr txBox="1">
            <a:spLocks/>
          </p:cNvSpPr>
          <p:nvPr/>
        </p:nvSpPr>
        <p:spPr>
          <a:xfrm>
            <a:off x="2225554" y="1027971"/>
            <a:ext cx="7241850" cy="998340"/>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a:t>Limited </a:t>
            </a:r>
            <a:r>
              <a:rPr lang="pl-PL" dirty="0" err="1"/>
              <a:t>possibility</a:t>
            </a:r>
            <a:r>
              <a:rPr lang="pl-PL" dirty="0"/>
              <a:t> to </a:t>
            </a:r>
            <a:r>
              <a:rPr lang="pl-PL" dirty="0" err="1"/>
              <a:t>store</a:t>
            </a:r>
            <a:r>
              <a:rPr lang="pl-PL" dirty="0"/>
              <a:t> </a:t>
            </a:r>
            <a:r>
              <a:rPr lang="pl-PL" dirty="0" err="1"/>
              <a:t>some</a:t>
            </a:r>
            <a:r>
              <a:rPr lang="pl-PL" dirty="0"/>
              <a:t> </a:t>
            </a:r>
            <a:r>
              <a:rPr lang="pl-PL" dirty="0" err="1"/>
              <a:t>metadata</a:t>
            </a:r>
            <a:endParaRPr lang="en-GB" dirty="0"/>
          </a:p>
        </p:txBody>
      </p:sp>
      <p:sp>
        <p:nvSpPr>
          <p:cNvPr id="78" name="Text Placeholder 65">
            <a:extLst>
              <a:ext uri="{FF2B5EF4-FFF2-40B4-BE49-F238E27FC236}">
                <a16:creationId xmlns:a16="http://schemas.microsoft.com/office/drawing/2014/main" id="{EFAC78D9-554C-1925-6C20-D472E4DFD266}"/>
              </a:ext>
            </a:extLst>
          </p:cNvPr>
          <p:cNvSpPr txBox="1">
            <a:spLocks/>
          </p:cNvSpPr>
          <p:nvPr/>
        </p:nvSpPr>
        <p:spPr>
          <a:xfrm>
            <a:off x="2225553" y="1676680"/>
            <a:ext cx="9827901" cy="799447"/>
          </a:xfrm>
          <a:prstGeom prst="rect">
            <a:avLst/>
          </a:prstGeom>
        </p:spPr>
        <p:txBody>
          <a:bodyPr vert="horz" lIns="91440" tIns="45720" rIns="91440" bIns="45720" rtlCol="0">
            <a:noAutofit/>
          </a:bodyPr>
          <a:lstStyle>
            <a:lvl1pPr marL="285750" indent="-285750" algn="l" defTabSz="914400" rtl="0" eaLnBrk="1" latinLnBrk="0" hangingPunct="1">
              <a:lnSpc>
                <a:spcPts val="26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dirty="0" err="1"/>
              <a:t>Storing</a:t>
            </a:r>
            <a:r>
              <a:rPr lang="pl-PL" dirty="0"/>
              <a:t> </a:t>
            </a:r>
            <a:r>
              <a:rPr lang="pl-PL" dirty="0" err="1"/>
              <a:t>some</a:t>
            </a:r>
            <a:r>
              <a:rPr lang="pl-PL" dirty="0"/>
              <a:t> </a:t>
            </a:r>
            <a:r>
              <a:rPr lang="pl-PL" dirty="0" err="1"/>
              <a:t>comments</a:t>
            </a:r>
            <a:r>
              <a:rPr lang="pl-PL" dirty="0"/>
              <a:t>, </a:t>
            </a:r>
            <a:r>
              <a:rPr lang="pl-PL" dirty="0" err="1"/>
              <a:t>doctypes</a:t>
            </a:r>
            <a:r>
              <a:rPr lang="pl-PL" dirty="0"/>
              <a:t> and </a:t>
            </a:r>
            <a:r>
              <a:rPr lang="pl-PL" dirty="0" err="1"/>
              <a:t>other</a:t>
            </a:r>
            <a:r>
              <a:rPr lang="pl-PL" dirty="0"/>
              <a:t> </a:t>
            </a:r>
            <a:r>
              <a:rPr lang="pl-PL" dirty="0" err="1"/>
              <a:t>things</a:t>
            </a:r>
            <a:r>
              <a:rPr lang="pl-PL" dirty="0"/>
              <a:t> </a:t>
            </a:r>
            <a:r>
              <a:rPr lang="pl-PL" dirty="0" err="1"/>
              <a:t>must</a:t>
            </a:r>
            <a:r>
              <a:rPr lang="pl-PL" dirty="0"/>
              <a:t> </a:t>
            </a:r>
            <a:r>
              <a:rPr lang="pl-PL" dirty="0" err="1"/>
              <a:t>affect</a:t>
            </a:r>
            <a:r>
              <a:rPr lang="pl-PL" dirty="0"/>
              <a:t> to </a:t>
            </a:r>
            <a:r>
              <a:rPr lang="pl-PL" dirty="0" err="1"/>
              <a:t>code</a:t>
            </a:r>
            <a:r>
              <a:rPr lang="pl-PL" dirty="0"/>
              <a:t> </a:t>
            </a:r>
            <a:r>
              <a:rPr lang="pl-PL" dirty="0" err="1"/>
              <a:t>readability</a:t>
            </a:r>
            <a:r>
              <a:rPr lang="pl-PL" dirty="0"/>
              <a:t>. </a:t>
            </a:r>
            <a:r>
              <a:rPr lang="pl-PL" dirty="0" err="1"/>
              <a:t>Your</a:t>
            </a:r>
            <a:r>
              <a:rPr lang="pl-PL" dirty="0"/>
              <a:t> </a:t>
            </a:r>
            <a:r>
              <a:rPr lang="pl-PL" dirty="0" err="1"/>
              <a:t>files</a:t>
            </a:r>
            <a:r>
              <a:rPr lang="pl-PL" dirty="0"/>
              <a:t> </a:t>
            </a:r>
            <a:r>
              <a:rPr lang="pl-PL" dirty="0" err="1"/>
              <a:t>is</a:t>
            </a:r>
            <a:r>
              <a:rPr lang="pl-PL" dirty="0"/>
              <a:t> </a:t>
            </a:r>
            <a:r>
              <a:rPr lang="pl-PL" dirty="0" err="1"/>
              <a:t>also</a:t>
            </a:r>
            <a:r>
              <a:rPr lang="pl-PL" dirty="0"/>
              <a:t> </a:t>
            </a:r>
            <a:r>
              <a:rPr lang="pl-PL" dirty="0" err="1"/>
              <a:t>more</a:t>
            </a:r>
            <a:r>
              <a:rPr lang="pl-PL" dirty="0"/>
              <a:t> </a:t>
            </a:r>
            <a:r>
              <a:rPr lang="pl-PL" dirty="0" err="1"/>
              <a:t>huge</a:t>
            </a:r>
            <a:r>
              <a:rPr lang="pl-PL" dirty="0"/>
              <a:t> and </a:t>
            </a:r>
            <a:r>
              <a:rPr lang="pl-PL" dirty="0" err="1"/>
              <a:t>sensitive</a:t>
            </a:r>
            <a:r>
              <a:rPr lang="pl-PL" dirty="0"/>
              <a:t> </a:t>
            </a:r>
            <a:r>
              <a:rPr lang="pl-PL" dirty="0" err="1"/>
              <a:t>informations</a:t>
            </a:r>
            <a:r>
              <a:rPr lang="pl-PL" dirty="0"/>
              <a:t> from </a:t>
            </a:r>
            <a:r>
              <a:rPr lang="pl-PL" dirty="0" err="1"/>
              <a:t>code</a:t>
            </a:r>
            <a:r>
              <a:rPr lang="pl-PL" dirty="0"/>
              <a:t> </a:t>
            </a:r>
            <a:r>
              <a:rPr lang="pl-PL" dirty="0" err="1"/>
              <a:t>can</a:t>
            </a:r>
            <a:r>
              <a:rPr lang="pl-PL" dirty="0"/>
              <a:t> be </a:t>
            </a:r>
            <a:r>
              <a:rPr lang="pl-PL" dirty="0" err="1"/>
              <a:t>exposed</a:t>
            </a:r>
            <a:r>
              <a:rPr lang="pl-PL" dirty="0"/>
              <a:t>.</a:t>
            </a:r>
            <a:endParaRPr lang="en-GB" dirty="0"/>
          </a:p>
        </p:txBody>
      </p:sp>
      <p:pic>
        <p:nvPicPr>
          <p:cNvPr id="3" name="Picture 2">
            <a:extLst>
              <a:ext uri="{FF2B5EF4-FFF2-40B4-BE49-F238E27FC236}">
                <a16:creationId xmlns:a16="http://schemas.microsoft.com/office/drawing/2014/main" id="{42C8D691-C8CA-FB93-5E35-AA5B9DFE9D4C}"/>
              </a:ext>
            </a:extLst>
          </p:cNvPr>
          <p:cNvPicPr>
            <a:picLocks noChangeAspect="1"/>
          </p:cNvPicPr>
          <p:nvPr/>
        </p:nvPicPr>
        <p:blipFill>
          <a:blip r:embed="rId2"/>
          <a:stretch>
            <a:fillRect/>
          </a:stretch>
        </p:blipFill>
        <p:spPr>
          <a:xfrm>
            <a:off x="4133298" y="2576443"/>
            <a:ext cx="4996692" cy="4031073"/>
          </a:xfrm>
          <a:prstGeom prst="rect">
            <a:avLst/>
          </a:prstGeom>
        </p:spPr>
      </p:pic>
    </p:spTree>
    <p:extLst>
      <p:ext uri="{BB962C8B-B14F-4D97-AF65-F5344CB8AC3E}">
        <p14:creationId xmlns:p14="http://schemas.microsoft.com/office/powerpoint/2010/main" val="71671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875E8787-52F1-7012-3190-1E293F781AFB}"/>
              </a:ext>
            </a:extLst>
          </p:cNvPr>
          <p:cNvSpPr>
            <a:spLocks noGrp="1"/>
          </p:cNvSpPr>
          <p:nvPr>
            <p:ph type="title"/>
          </p:nvPr>
        </p:nvSpPr>
        <p:spPr>
          <a:xfrm>
            <a:off x="2225554" y="114753"/>
            <a:ext cx="8232648" cy="1325880"/>
          </a:xfrm>
        </p:spPr>
        <p:txBody>
          <a:bodyPr/>
          <a:lstStyle/>
          <a:p>
            <a:r>
              <a:rPr lang="pl-PL" dirty="0" err="1"/>
              <a:t>Problems</a:t>
            </a:r>
            <a:r>
              <a:rPr lang="pl-PL" dirty="0"/>
              <a:t> WITH LEGACY FRONT CODEBASE</a:t>
            </a:r>
            <a:endParaRPr lang="en-GB" dirty="0"/>
          </a:p>
        </p:txBody>
      </p:sp>
      <p:sp>
        <p:nvSpPr>
          <p:cNvPr id="72" name="Text Placeholder 57">
            <a:extLst>
              <a:ext uri="{FF2B5EF4-FFF2-40B4-BE49-F238E27FC236}">
                <a16:creationId xmlns:a16="http://schemas.microsoft.com/office/drawing/2014/main" id="{85D69EDC-77B4-ADD5-1BFE-FEF70F66955E}"/>
              </a:ext>
            </a:extLst>
          </p:cNvPr>
          <p:cNvSpPr txBox="1">
            <a:spLocks/>
          </p:cNvSpPr>
          <p:nvPr/>
        </p:nvSpPr>
        <p:spPr>
          <a:xfrm>
            <a:off x="2225553" y="1324917"/>
            <a:ext cx="9804151" cy="760428"/>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l-PL" dirty="0" err="1"/>
              <a:t>Your</a:t>
            </a:r>
            <a:r>
              <a:rPr lang="pl-PL" dirty="0"/>
              <a:t> </a:t>
            </a:r>
            <a:r>
              <a:rPr lang="pl-PL" dirty="0" err="1"/>
              <a:t>cODE</a:t>
            </a:r>
            <a:r>
              <a:rPr lang="pl-PL" dirty="0"/>
              <a:t> </a:t>
            </a:r>
            <a:r>
              <a:rPr lang="pl-PL" dirty="0" err="1"/>
              <a:t>cannot</a:t>
            </a:r>
            <a:r>
              <a:rPr lang="pl-PL" dirty="0"/>
              <a:t> be </a:t>
            </a:r>
            <a:r>
              <a:rPr lang="pl-PL" dirty="0" err="1"/>
              <a:t>tested</a:t>
            </a:r>
            <a:r>
              <a:rPr lang="pl-PL" dirty="0"/>
              <a:t> In unit/Integration front </a:t>
            </a:r>
            <a:r>
              <a:rPr lang="pl-PL" dirty="0" err="1"/>
              <a:t>level</a:t>
            </a:r>
            <a:r>
              <a:rPr lang="pl-PL" dirty="0"/>
              <a:t> SO </a:t>
            </a:r>
            <a:r>
              <a:rPr lang="pl-PL" dirty="0" err="1">
                <a:solidFill>
                  <a:srgbClr val="C00000"/>
                </a:solidFill>
              </a:rPr>
              <a:t>must</a:t>
            </a:r>
            <a:r>
              <a:rPr lang="pl-PL" dirty="0">
                <a:solidFill>
                  <a:srgbClr val="C00000"/>
                </a:solidFill>
              </a:rPr>
              <a:t> be </a:t>
            </a:r>
            <a:r>
              <a:rPr lang="pl-PL" dirty="0" err="1">
                <a:solidFill>
                  <a:srgbClr val="C00000"/>
                </a:solidFill>
              </a:rPr>
              <a:t>tested</a:t>
            </a:r>
            <a:r>
              <a:rPr lang="pl-PL" dirty="0">
                <a:solidFill>
                  <a:srgbClr val="C00000"/>
                </a:solidFill>
              </a:rPr>
              <a:t> in E2e </a:t>
            </a:r>
            <a:r>
              <a:rPr lang="pl-PL" dirty="0" err="1">
                <a:solidFill>
                  <a:srgbClr val="C00000"/>
                </a:solidFill>
              </a:rPr>
              <a:t>or</a:t>
            </a:r>
            <a:r>
              <a:rPr lang="pl-PL" dirty="0">
                <a:solidFill>
                  <a:srgbClr val="C00000"/>
                </a:solidFill>
              </a:rPr>
              <a:t> </a:t>
            </a:r>
            <a:r>
              <a:rPr lang="pl-PL" dirty="0" err="1">
                <a:solidFill>
                  <a:srgbClr val="C00000"/>
                </a:solidFill>
              </a:rPr>
              <a:t>manually</a:t>
            </a:r>
            <a:endParaRPr lang="en-GB" dirty="0">
              <a:solidFill>
                <a:srgbClr val="C00000"/>
              </a:solidFill>
            </a:endParaRPr>
          </a:p>
        </p:txBody>
      </p:sp>
      <p:sp>
        <p:nvSpPr>
          <p:cNvPr id="73" name="TextBox 72">
            <a:extLst>
              <a:ext uri="{FF2B5EF4-FFF2-40B4-BE49-F238E27FC236}">
                <a16:creationId xmlns:a16="http://schemas.microsoft.com/office/drawing/2014/main" id="{B6A070F2-9884-9DDC-6F1D-7B24632A2777}"/>
              </a:ext>
            </a:extLst>
          </p:cNvPr>
          <p:cNvSpPr txBox="1"/>
          <p:nvPr/>
        </p:nvSpPr>
        <p:spPr>
          <a:xfrm>
            <a:off x="2225552" y="1996652"/>
            <a:ext cx="9631960" cy="369332"/>
          </a:xfrm>
          <a:prstGeom prst="rect">
            <a:avLst/>
          </a:prstGeom>
          <a:noFill/>
        </p:spPr>
        <p:txBody>
          <a:bodyPr wrap="square" rtlCol="0">
            <a:spAutoFit/>
          </a:bodyPr>
          <a:lstStyle/>
          <a:p>
            <a:r>
              <a:rPr lang="pl-PL" dirty="0" err="1"/>
              <a:t>You</a:t>
            </a:r>
            <a:r>
              <a:rPr lang="pl-PL" dirty="0"/>
              <a:t> </a:t>
            </a:r>
            <a:r>
              <a:rPr lang="pl-PL" dirty="0" err="1"/>
              <a:t>can</a:t>
            </a:r>
            <a:r>
              <a:rPr lang="pl-PL" dirty="0"/>
              <a:t> </a:t>
            </a:r>
            <a:r>
              <a:rPr lang="pl-PL" dirty="0" err="1"/>
              <a:t>try</a:t>
            </a:r>
            <a:r>
              <a:rPr lang="pl-PL" dirty="0"/>
              <a:t> to test </a:t>
            </a:r>
            <a:r>
              <a:rPr lang="pl-PL" dirty="0" err="1"/>
              <a:t>it</a:t>
            </a:r>
            <a:r>
              <a:rPr lang="pl-PL" dirty="0"/>
              <a:t> </a:t>
            </a:r>
            <a:r>
              <a:rPr lang="pl-PL" dirty="0" err="1"/>
              <a:t>using</a:t>
            </a:r>
            <a:r>
              <a:rPr lang="pl-PL" dirty="0"/>
              <a:t> es6, </a:t>
            </a:r>
            <a:r>
              <a:rPr lang="pl-PL" dirty="0" err="1"/>
              <a:t>umd</a:t>
            </a:r>
            <a:r>
              <a:rPr lang="pl-PL" dirty="0"/>
              <a:t> </a:t>
            </a:r>
            <a:r>
              <a:rPr lang="pl-PL" dirty="0" err="1"/>
              <a:t>modules</a:t>
            </a:r>
            <a:r>
              <a:rPr lang="pl-PL" dirty="0"/>
              <a:t> but </a:t>
            </a:r>
            <a:r>
              <a:rPr lang="pl-PL" dirty="0" err="1"/>
              <a:t>it</a:t>
            </a:r>
            <a:r>
              <a:rPr lang="pl-PL" dirty="0"/>
              <a:t> </a:t>
            </a:r>
            <a:r>
              <a:rPr lang="pl-PL" dirty="0" err="1"/>
              <a:t>has</a:t>
            </a:r>
            <a:r>
              <a:rPr lang="pl-PL" dirty="0"/>
              <a:t> </a:t>
            </a:r>
            <a:r>
              <a:rPr lang="pl-PL" dirty="0" err="1"/>
              <a:t>some</a:t>
            </a:r>
            <a:r>
              <a:rPr lang="pl-PL" dirty="0"/>
              <a:t> </a:t>
            </a:r>
            <a:r>
              <a:rPr lang="pl-PL" dirty="0" err="1"/>
              <a:t>limits</a:t>
            </a:r>
            <a:r>
              <a:rPr lang="pl-PL" dirty="0"/>
              <a:t> in big </a:t>
            </a:r>
            <a:r>
              <a:rPr lang="pl-PL" dirty="0" err="1"/>
              <a:t>picture</a:t>
            </a:r>
            <a:r>
              <a:rPr lang="pl-PL" dirty="0"/>
              <a:t>. </a:t>
            </a:r>
            <a:endParaRPr lang="en-GB" dirty="0"/>
          </a:p>
        </p:txBody>
      </p:sp>
      <p:pic>
        <p:nvPicPr>
          <p:cNvPr id="3" name="Picture 2">
            <a:extLst>
              <a:ext uri="{FF2B5EF4-FFF2-40B4-BE49-F238E27FC236}">
                <a16:creationId xmlns:a16="http://schemas.microsoft.com/office/drawing/2014/main" id="{A187A6D1-8332-070B-092D-7EC01BC5DFE3}"/>
              </a:ext>
            </a:extLst>
          </p:cNvPr>
          <p:cNvPicPr>
            <a:picLocks noChangeAspect="1"/>
          </p:cNvPicPr>
          <p:nvPr/>
        </p:nvPicPr>
        <p:blipFill>
          <a:blip r:embed="rId2"/>
          <a:stretch>
            <a:fillRect/>
          </a:stretch>
        </p:blipFill>
        <p:spPr>
          <a:xfrm>
            <a:off x="4772025" y="2650797"/>
            <a:ext cx="3874293" cy="3874293"/>
          </a:xfrm>
          <a:prstGeom prst="rect">
            <a:avLst/>
          </a:prstGeom>
        </p:spPr>
      </p:pic>
    </p:spTree>
    <p:extLst>
      <p:ext uri="{BB962C8B-B14F-4D97-AF65-F5344CB8AC3E}">
        <p14:creationId xmlns:p14="http://schemas.microsoft.com/office/powerpoint/2010/main" val="3303131611"/>
      </p:ext>
    </p:extLst>
  </p:cSld>
  <p:clrMapOvr>
    <a:masterClrMapping/>
  </p:clrMapOvr>
</p:sld>
</file>

<file path=ppt/theme/theme1.xml><?xml version="1.0" encoding="utf-8"?>
<a:theme xmlns:a="http://schemas.openxmlformats.org/drawingml/2006/main" name="Office Theme">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Abstract Pitch Deck_tm33968143_Win32_JB_SL_v3" id="{C3D5CE6D-3494-4BBD-B7F5-AA5B348ED394}" vid="{982B489A-C9B1-4FBF-BBC5-D41820D271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Colorful abstract pitch deck</Template>
  <TotalTime>0</TotalTime>
  <Words>2291</Words>
  <Application>Microsoft Office PowerPoint</Application>
  <PresentationFormat>Panoramiczny</PresentationFormat>
  <Paragraphs>285</Paragraphs>
  <Slides>51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51</vt:i4>
      </vt:variant>
    </vt:vector>
  </HeadingPairs>
  <TitlesOfParts>
    <vt:vector size="58" baseType="lpstr">
      <vt:lpstr>Arial</vt:lpstr>
      <vt:lpstr>Avenir Next LT Pro</vt:lpstr>
      <vt:lpstr>Calibri</vt:lpstr>
      <vt:lpstr>Leelawadee UI</vt:lpstr>
      <vt:lpstr>Segoe UI Semibold</vt:lpstr>
      <vt:lpstr>Wingdings</vt:lpstr>
      <vt:lpstr>Office Theme</vt:lpstr>
      <vt:lpstr>Modern Frontend Tools</vt:lpstr>
      <vt:lpstr>MOTIVATION</vt:lpstr>
      <vt:lpstr>MOTIVATION ONCE AGAIN…</vt:lpstr>
      <vt:lpstr>REAL MOTIVATION</vt:lpstr>
      <vt:lpstr>TOUR</vt:lpstr>
      <vt:lpstr>Modern module bundlers – easly maintainable code.</vt:lpstr>
      <vt:lpstr>Problems WITH LEGACY FRONT CODEBASE</vt:lpstr>
      <vt:lpstr>Problems WITH LEGACY FRONT CODEBASE</vt:lpstr>
      <vt:lpstr>Problems WITH LEGACY FRONT CODEBASE</vt:lpstr>
      <vt:lpstr>Problems WITH LEGACY FRONT CODEBASE</vt:lpstr>
      <vt:lpstr>Problems WITH LEGACY FRONT CODEBASE</vt:lpstr>
      <vt:lpstr>Problems WITH LEGACY FRONT CODEBASE</vt:lpstr>
      <vt:lpstr>Problems WITH LEGACY FRONT CODEBASE</vt:lpstr>
      <vt:lpstr>module bundler can solve some or all eventually discussed problems</vt:lpstr>
      <vt:lpstr>Module bundler described in visual way</vt:lpstr>
      <vt:lpstr>module bundler can solve some or all eventually discussed problems</vt:lpstr>
      <vt:lpstr>fact #1 - History of project bundling</vt:lpstr>
      <vt:lpstr>Prezentacja programu PowerPoint</vt:lpstr>
      <vt:lpstr>MODERN MODULE BUNDLERS</vt:lpstr>
      <vt:lpstr>MODERN MODULE BOUNDLERS – WHY VITE?</vt:lpstr>
      <vt:lpstr>MODERN MODULE BOUNDLERS – VITE RELaTED PROJECTS</vt:lpstr>
      <vt:lpstr>MODERN MODULE BOUNDLERS – WHY WEBPACk?</vt:lpstr>
      <vt:lpstr>MODERN MODULE BOUNDLERS – WHY turbopack?</vt:lpstr>
      <vt:lpstr>MODERN MODULE BOUNDLERS – WEBPACK AND VITE</vt:lpstr>
      <vt:lpstr>MODERN MODULE BOUNDLERS – WEBPACK AND VITE</vt:lpstr>
      <vt:lpstr>MODERN MODULE BOUNDLERS – WEBPACK AND VITE</vt:lpstr>
      <vt:lpstr>MODERN MODULE BOUNDLERS – WEBPACK AND VITE integration</vt:lpstr>
      <vt:lpstr>fact #2 - BABEL</vt:lpstr>
      <vt:lpstr>MODERN MODULE BOUNDLERS –DEMO</vt:lpstr>
      <vt:lpstr>How front-end tests can save your time and make you confident</vt:lpstr>
      <vt:lpstr>Problems WITH LACK OF TESTS ON FRONEND</vt:lpstr>
      <vt:lpstr>Problems WITH LACK OF TESTS ON FRONEND</vt:lpstr>
      <vt:lpstr>Problems WITH LACK OF TESTS ON FRONEND</vt:lpstr>
      <vt:lpstr>Problems WITH LACK OF TESTS ON FRONEND</vt:lpstr>
      <vt:lpstr>Problems WITH LACK OF TESTS ON FRONEND</vt:lpstr>
      <vt:lpstr>DISCLAIMER</vt:lpstr>
      <vt:lpstr>FRONT-END unit tests</vt:lpstr>
      <vt:lpstr>FRTONEND UNIT TESTS – BASICS</vt:lpstr>
      <vt:lpstr>UNIT TESTS – SNAPSHOOTS  </vt:lpstr>
      <vt:lpstr>UNIT TESTS – MOCKING</vt:lpstr>
      <vt:lpstr>FRONT-END e2e tests</vt:lpstr>
      <vt:lpstr>FRONT-END e2e testing in general</vt:lpstr>
      <vt:lpstr>FRONT-END e2e testing – good practises</vt:lpstr>
      <vt:lpstr>FRONT-END e2e testing – good practises</vt:lpstr>
      <vt:lpstr>FRONT-END e2e testing – good practises</vt:lpstr>
      <vt:lpstr>FRONT-END e2e testing – good practises</vt:lpstr>
      <vt:lpstr>FRONT-END TESTS - DEMO</vt:lpstr>
      <vt:lpstr>Summary – nice to remember</vt:lpstr>
      <vt:lpstr>BONUS 1/2 - Some handy other tools</vt:lpstr>
      <vt:lpstr>BONUS 2/2 – DEVTOOLS SLIDESHOW FROM MY LAST TALK</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2025-12-25T23:54:47Z</dcterms:created>
  <dcterms:modified xsi:type="dcterms:W3CDTF">2025-12-25T23:55:02Z</dcterms:modified>
</cp:coreProperties>
</file>