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embeddedFontLst>
    <p:embeddedFont>
      <p:font typeface="Open Sans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hrr2fQxhXg3JsDtOoxFrERV4JR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1FC20D-02F9-4782-A331-75FD9DB50F8C}">
  <a:tblStyle styleId="{FD1FC20D-02F9-4782-A331-75FD9DB50F8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0D89170-51E1-48AF-8BBC-E95A92F09006}" styleName="Table_1">
    <a:wholeTbl>
      <a:tcTxStyle b="off" i="off">
        <a:font>
          <a:latin typeface="Univers Light"/>
          <a:ea typeface="Univers Light"/>
          <a:cs typeface="Univers Light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Univers Light"/>
          <a:ea typeface="Univers Light"/>
          <a:cs typeface="Univers Light"/>
        </a:font>
        <a:schemeClr val="lt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regular.fntdata"/><Relationship Id="rId20" Type="http://schemas.openxmlformats.org/officeDocument/2006/relationships/slide" Target="slides/slide15.xml"/><Relationship Id="rId42" Type="http://schemas.openxmlformats.org/officeDocument/2006/relationships/font" Target="fonts/OpenSansLight-italic.fntdata"/><Relationship Id="rId41" Type="http://schemas.openxmlformats.org/officeDocument/2006/relationships/font" Target="fonts/OpenSansLight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OpenSansLigh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 1">
    <p:bg>
      <p:bgPr>
        <a:solidFill>
          <a:srgbClr val="3F636A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7" name="Google Shape;17;p36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F2ECE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36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" name="Google Shape;19;p36"/>
          <p:cNvSpPr txBox="1"/>
          <p:nvPr>
            <p:ph type="title"/>
          </p:nvPr>
        </p:nvSpPr>
        <p:spPr>
          <a:xfrm>
            <a:off x="1317615" y="690511"/>
            <a:ext cx="5185821" cy="525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Thank you 1">
    <p:bg>
      <p:bgPr>
        <a:solidFill>
          <a:srgbClr val="3F636A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5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75" name="Google Shape;75;p45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F2ECE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4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7" name="Google Shape;77;p45"/>
          <p:cNvSpPr txBox="1"/>
          <p:nvPr>
            <p:ph type="title"/>
          </p:nvPr>
        </p:nvSpPr>
        <p:spPr>
          <a:xfrm>
            <a:off x="1317614" y="690511"/>
            <a:ext cx="4964671" cy="525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" type="body"/>
          </p:nvPr>
        </p:nvSpPr>
        <p:spPr>
          <a:xfrm>
            <a:off x="6282286" y="690465"/>
            <a:ext cx="4784372" cy="5253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bg>
      <p:bgPr>
        <a:solidFill>
          <a:srgbClr val="E9F0F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6"/>
          <p:cNvSpPr txBox="1"/>
          <p:nvPr>
            <p:ph type="title"/>
          </p:nvPr>
        </p:nvSpPr>
        <p:spPr>
          <a:xfrm>
            <a:off x="1353827" y="1278294"/>
            <a:ext cx="5000318" cy="49041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6"/>
          <p:cNvSpPr/>
          <p:nvPr>
            <p:ph idx="2" type="pic"/>
          </p:nvPr>
        </p:nvSpPr>
        <p:spPr>
          <a:xfrm>
            <a:off x="6642169" y="-1"/>
            <a:ext cx="4635426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6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3" name="Google Shape;83;p46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4" name="Google Shape;84;p46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Table">
  <p:cSld name="Title Content and Table">
    <p:bg>
      <p:bgPr>
        <a:solidFill>
          <a:srgbClr val="F2ECE9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7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1" type="body"/>
          </p:nvPr>
        </p:nvSpPr>
        <p:spPr>
          <a:xfrm>
            <a:off x="1468814" y="2057400"/>
            <a:ext cx="3091027" cy="386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7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9" name="Google Shape;89;p47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" name="Google Shape;90;p47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abela">
  <p:cSld name="Tytuł i tabela">
    <p:bg>
      <p:bgPr>
        <a:solidFill>
          <a:srgbClr val="F2ECE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8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93" name="Google Shape;93;p48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48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8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">
  <p:cSld name="Agenda 1">
    <p:bg>
      <p:bgPr>
        <a:solidFill>
          <a:srgbClr val="E9F0F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/>
          <p:nvPr>
            <p:ph type="title"/>
          </p:nvPr>
        </p:nvSpPr>
        <p:spPr>
          <a:xfrm>
            <a:off x="1455583" y="737115"/>
            <a:ext cx="4640418" cy="5407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" type="body"/>
          </p:nvPr>
        </p:nvSpPr>
        <p:spPr>
          <a:xfrm>
            <a:off x="6388461" y="737115"/>
            <a:ext cx="4449712" cy="5407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" name="Google Shape;23;p37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" name="Google Shape;24;p37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" name="Google Shape;25;p37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">
  <p:cSld name="Title and Content ">
    <p:bg>
      <p:bgPr>
        <a:solidFill>
          <a:srgbClr val="E9F0F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/>
          <p:nvPr>
            <p:ph type="title"/>
          </p:nvPr>
        </p:nvSpPr>
        <p:spPr>
          <a:xfrm>
            <a:off x="1468815" y="503852"/>
            <a:ext cx="9150675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" type="body"/>
          </p:nvPr>
        </p:nvSpPr>
        <p:spPr>
          <a:xfrm>
            <a:off x="1450153" y="2108722"/>
            <a:ext cx="8552264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9" name="Google Shape;29;p38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38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" name="Google Shape;31;p38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bg>
      <p:bgPr>
        <a:solidFill>
          <a:srgbClr val="E9F0F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/>
          <p:nvPr>
            <p:ph type="title"/>
          </p:nvPr>
        </p:nvSpPr>
        <p:spPr>
          <a:xfrm>
            <a:off x="1353827" y="3508311"/>
            <a:ext cx="9923770" cy="143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/>
          <p:nvPr>
            <p:ph idx="2" type="pic"/>
          </p:nvPr>
        </p:nvSpPr>
        <p:spPr>
          <a:xfrm>
            <a:off x="915600" y="0"/>
            <a:ext cx="10361995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39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" name="Google Shape;36;p39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37" name="Google Shape;37;p39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">
  <p:cSld name="Title and 2 Content ">
    <p:bg>
      <p:bgPr>
        <a:solidFill>
          <a:srgbClr val="F2ECE9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" type="body"/>
          </p:nvPr>
        </p:nvSpPr>
        <p:spPr>
          <a:xfrm>
            <a:off x="1468814" y="2057401"/>
            <a:ext cx="4627186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2" type="body"/>
          </p:nvPr>
        </p:nvSpPr>
        <p:spPr>
          <a:xfrm>
            <a:off x="6668185" y="2057401"/>
            <a:ext cx="4609399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0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4" name="Google Shape;44;p40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40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2">
  <p:cSld name="Title and 2 Content 2">
    <p:bg>
      <p:bgPr>
        <a:solidFill>
          <a:srgbClr val="F2ECE9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8" name="Google Shape;48;p41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" name="Google Shape;49;p41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" type="body"/>
          </p:nvPr>
        </p:nvSpPr>
        <p:spPr>
          <a:xfrm>
            <a:off x="1468814" y="2066731"/>
            <a:ext cx="6452876" cy="386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2" type="body"/>
          </p:nvPr>
        </p:nvSpPr>
        <p:spPr>
          <a:xfrm>
            <a:off x="8169196" y="2066731"/>
            <a:ext cx="3108391" cy="386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bg>
      <p:bgPr>
        <a:solidFill>
          <a:schemeClr val="accent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1038031" y="1068169"/>
            <a:ext cx="10115939" cy="2681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/>
          <p:nvPr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" name="Google Shape;56;p42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" name="Google Shape;57;p42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8" name="Google Shape;58;p42"/>
          <p:cNvSpPr txBox="1"/>
          <p:nvPr>
            <p:ph idx="1" type="body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and Content">
  <p:cSld name="Title Picture and Content">
    <p:bg>
      <p:bgPr>
        <a:solidFill>
          <a:srgbClr val="F2ECE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3"/>
          <p:cNvSpPr/>
          <p:nvPr>
            <p:ph idx="2" type="pic"/>
          </p:nvPr>
        </p:nvSpPr>
        <p:spPr>
          <a:xfrm>
            <a:off x="1503363" y="2061969"/>
            <a:ext cx="4592637" cy="480536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43"/>
          <p:cNvSpPr txBox="1"/>
          <p:nvPr>
            <p:ph idx="1" type="body"/>
          </p:nvPr>
        </p:nvSpPr>
        <p:spPr>
          <a:xfrm>
            <a:off x="6787262" y="2052736"/>
            <a:ext cx="4490320" cy="480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43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5" name="Google Shape;65;p43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3">
  <p:cSld name="Title and 2 Content 3">
    <p:bg>
      <p:bgPr>
        <a:solidFill>
          <a:srgbClr val="F2ECE9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1468815" y="2057401"/>
            <a:ext cx="3068678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arenR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44"/>
          <p:cNvSpPr txBox="1"/>
          <p:nvPr>
            <p:ph idx="2" type="body"/>
          </p:nvPr>
        </p:nvSpPr>
        <p:spPr>
          <a:xfrm>
            <a:off x="5191727" y="2057401"/>
            <a:ext cx="6085857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4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71" name="Google Shape;71;p44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44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07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07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eveloper.chrome.com/docs/ai/join-epp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11.jpg"/><Relationship Id="rId7" Type="http://schemas.openxmlformats.org/officeDocument/2006/relationships/image" Target="../media/image3.jp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about:blank" TargetMode="External"/><Relationship Id="rId5" Type="http://schemas.openxmlformats.org/officeDocument/2006/relationships/hyperlink" Target="https://github.com/secabstraction/PowerCat" TargetMode="External"/><Relationship Id="rId6" Type="http://schemas.openxmlformats.org/officeDocument/2006/relationships/hyperlink" Target="about:blan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title"/>
          </p:nvPr>
        </p:nvSpPr>
        <p:spPr>
          <a:xfrm>
            <a:off x="1317615" y="690511"/>
            <a:ext cx="5185821" cy="525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DevTools in the Browser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type="title"/>
          </p:nvPr>
        </p:nvSpPr>
        <p:spPr>
          <a:xfrm>
            <a:off x="1101066" y="134484"/>
            <a:ext cx="9808773" cy="872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Features preview</a:t>
            </a:r>
            <a:endParaRPr/>
          </a:p>
        </p:txBody>
      </p:sp>
      <p:sp>
        <p:nvSpPr>
          <p:cNvPr id="192" name="Google Shape;192;p10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rome DevTools showing CSS selector costs and performance details during Recalculate Style operation" id="193" name="Google Shape;19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42" y="1709530"/>
            <a:ext cx="5209058" cy="433174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 txBox="1"/>
          <p:nvPr/>
        </p:nvSpPr>
        <p:spPr>
          <a:xfrm>
            <a:off x="1225349" y="6097374"/>
            <a:ext cx="45322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https://developer.chrome.com/docs/devtools/performance/selector-stats</a:t>
            </a:r>
            <a:endParaRPr/>
          </a:p>
        </p:txBody>
      </p:sp>
      <p:pic>
        <p:nvPicPr>
          <p:cNvPr descr="Microsoft Edge DevTools 3D View showing a colorful layered visualization of a web page's DOM structure with nesting levels" id="195" name="Google Shape;195;p1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1883" y="1786472"/>
            <a:ext cx="5907494" cy="425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 txBox="1"/>
          <p:nvPr/>
        </p:nvSpPr>
        <p:spPr>
          <a:xfrm>
            <a:off x="6096000" y="6097374"/>
            <a:ext cx="59074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https://blogs.windows.com/msedgedev/2022/06/21/debug-the-web-in-3d-with-the-3d-view-tool/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>
            <p:ph type="title"/>
          </p:nvPr>
        </p:nvSpPr>
        <p:spPr>
          <a:xfrm>
            <a:off x="1160117" y="299481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Automation - Recorder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1357192" y="958698"/>
            <a:ext cx="659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Recorder is usefull tool to capture user behaviour and replay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 can also setup throttling and screen size.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147" y="4584758"/>
            <a:ext cx="1968601" cy="74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4280" y="2375048"/>
            <a:ext cx="3980882" cy="418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2801" y="4691269"/>
            <a:ext cx="2254366" cy="153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6640" y="2260368"/>
            <a:ext cx="4115374" cy="193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1458350" y="1019275"/>
            <a:ext cx="81306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Code snippets can currently be manually invoked in two different ways.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2753488" y="5212723"/>
            <a:ext cx="33650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Declare snippet in source pane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(chromium-based browser)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6242854" y="5212723"/>
            <a:ext cx="32367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Declare snippet in bookmark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(only firefox in allowed pages)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5574" y="1982083"/>
            <a:ext cx="3043102" cy="30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0981" y="2004851"/>
            <a:ext cx="2770038" cy="3080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 txBox="1"/>
          <p:nvPr>
            <p:ph type="title"/>
          </p:nvPr>
        </p:nvSpPr>
        <p:spPr>
          <a:xfrm>
            <a:off x="1319143" y="305702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Automation - Snippets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/>
          <p:nvPr>
            <p:ph type="title"/>
          </p:nvPr>
        </p:nvSpPr>
        <p:spPr>
          <a:xfrm>
            <a:off x="1353827" y="3508311"/>
            <a:ext cx="9923770" cy="143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Console and debugging tricks</a:t>
            </a:r>
            <a:endParaRPr/>
          </a:p>
        </p:txBody>
      </p:sp>
      <p:sp>
        <p:nvSpPr>
          <p:cNvPr id="222" name="Google Shape;222;p13"/>
          <p:cNvSpPr txBox="1"/>
          <p:nvPr>
            <p:ph idx="1" type="body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Awesome things you can perform inside your console, some debugging tricks</a:t>
            </a:r>
            <a:endParaRPr/>
          </a:p>
        </p:txBody>
      </p:sp>
      <p:pic>
        <p:nvPicPr>
          <p:cNvPr descr="Obraz zawierający tekst, zrzut ekranu, design&#10;&#10;Zawartość wygenerowana przez AI może być niepoprawna." id="223" name="Google Shape;223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180" l="0" r="0" t="25180"/>
          <a:stretch/>
        </p:blipFill>
        <p:spPr>
          <a:xfrm>
            <a:off x="915600" y="0"/>
            <a:ext cx="1036199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>
            <p:ph type="title"/>
          </p:nvPr>
        </p:nvSpPr>
        <p:spPr>
          <a:xfrm>
            <a:off x="1189935" y="341610"/>
            <a:ext cx="112141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Debugging utils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1189935" y="1443581"/>
            <a:ext cx="4474302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Conditional line breakpoints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Logpoints instead of console logs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Live expressions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Watched variables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Monit events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Get event listeners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Pause debugger on event, xhr etc.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Remote debugging for instance Mobile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F17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Live edit function while debugging</a:t>
            </a:r>
            <a:endParaRPr sz="1800">
              <a:solidFill>
                <a:srgbClr val="0F171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563" y="1443581"/>
            <a:ext cx="3016405" cy="177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3915" y="3526066"/>
            <a:ext cx="5073911" cy="281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5628" y="177800"/>
            <a:ext cx="4401751" cy="9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5524" y="1300278"/>
            <a:ext cx="3432300" cy="209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/>
          <p:nvPr>
            <p:ph type="title"/>
          </p:nvPr>
        </p:nvSpPr>
        <p:spPr>
          <a:xfrm>
            <a:off x="1191613" y="195641"/>
            <a:ext cx="9808773" cy="970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More debugging utils</a:t>
            </a:r>
            <a:endParaRPr/>
          </a:p>
        </p:txBody>
      </p:sp>
      <p:sp>
        <p:nvSpPr>
          <p:cNvPr id="240" name="Google Shape;240;p15"/>
          <p:cNvSpPr txBox="1"/>
          <p:nvPr>
            <p:ph idx="1" type="body"/>
          </p:nvPr>
        </p:nvSpPr>
        <p:spPr>
          <a:xfrm>
            <a:off x="1381119" y="1058483"/>
            <a:ext cx="4627186" cy="525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85000" lnSpcReduction="20000"/>
          </a:bodyPr>
          <a:lstStyle/>
          <a:p>
            <a:pPr indent="-228600" lvl="1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debug() – creates a breakpoint before given function execution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copy() – copy into clipboard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Special selectors ($, $$, $x)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Printing – console methods, dirxml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inspect() – display element in the inspection panel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monitor/unmonitor – logs when function is called each time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monitorEvents/unmonitorEvents – log DOM events on object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queryObjects() – list objects created by specified constructor (class)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getEventsListener() – get registered event listeners of elements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profile(), profileEnd() - profiling</a:t>
            </a:r>
            <a:endParaRPr/>
          </a:p>
          <a:p>
            <a:pPr indent="-12065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2065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41" name="Google Shape;241;p15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0816" y="4105146"/>
            <a:ext cx="4727575" cy="243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0816" y="316891"/>
            <a:ext cx="5136813" cy="359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/>
          <p:nvPr>
            <p:ph type="title"/>
          </p:nvPr>
        </p:nvSpPr>
        <p:spPr>
          <a:xfrm>
            <a:off x="1353827" y="3508311"/>
            <a:ext cx="9923770" cy="143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Chrome DevTools Protocol, WebDriver BIDI</a:t>
            </a:r>
            <a:endParaRPr/>
          </a:p>
        </p:txBody>
      </p:sp>
      <p:sp>
        <p:nvSpPr>
          <p:cNvPr id="249" name="Google Shape;249;p16"/>
          <p:cNvSpPr txBox="1"/>
          <p:nvPr>
            <p:ph idx="1" type="body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Powerful ways to automate browser tasks, write e2e tests</a:t>
            </a:r>
            <a:endParaRPr/>
          </a:p>
        </p:txBody>
      </p:sp>
      <p:pic>
        <p:nvPicPr>
          <p:cNvPr descr="Obraz zawierający tekst, zrzut ekranu, design&#10;&#10;Zawartość wygenerowana przez AI może być niepoprawna." id="250" name="Google Shape;250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180" l="0" r="0" t="25180"/>
          <a:stretch/>
        </p:blipFill>
        <p:spPr>
          <a:xfrm>
            <a:off x="915600" y="0"/>
            <a:ext cx="1036199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Comparison between protocols</a:t>
            </a:r>
            <a:endParaRPr/>
          </a:p>
        </p:txBody>
      </p:sp>
      <p:sp>
        <p:nvSpPr>
          <p:cNvPr id="257" name="Google Shape;257;p17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58" name="Google Shape;258;p17"/>
          <p:cNvGraphicFramePr/>
          <p:nvPr/>
        </p:nvGraphicFramePr>
        <p:xfrm>
          <a:off x="1580263" y="1931437"/>
          <a:ext cx="3000000" cy="3000000"/>
        </p:xfrm>
        <a:graphic>
          <a:graphicData uri="http://schemas.openxmlformats.org/drawingml/2006/table">
            <a:tbl>
              <a:tblPr>
                <a:solidFill>
                  <a:schemeClr val="lt1"/>
                </a:solidFill>
                <a:tableStyleId>{FD1FC20D-02F9-4782-A331-75FD9DB50F8C}</a:tableStyleId>
              </a:tblPr>
              <a:tblGrid>
                <a:gridCol w="1294900"/>
                <a:gridCol w="1835600"/>
                <a:gridCol w="2057350"/>
                <a:gridCol w="1797575"/>
                <a:gridCol w="1343475"/>
                <a:gridCol w="1550450"/>
              </a:tblGrid>
              <a:tr h="81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Protocol</a:t>
                      </a:r>
                      <a:endParaRPr/>
                    </a:p>
                  </a:txBody>
                  <a:tcPr marT="72600" marB="72600" marR="7575" marL="9437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 Type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 Protocol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Standardization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Browser Support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Additional notes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WebDriver Classic</a:t>
                      </a:r>
                      <a:endParaRPr/>
                    </a:p>
                  </a:txBody>
                  <a:tcPr marT="72600" marB="72600" marR="7575" marL="9437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Unidirectional (Request-Response)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JSON over HTTP/1.1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W3C Standard, v2 (living standard)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Universal (all browsers)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Deprecated in Selenium 4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Chrome DevTools Protocol (CDP)</a:t>
                      </a:r>
                      <a:endParaRPr/>
                    </a:p>
                  </a:txBody>
                  <a:tcPr marT="72600" marB="72600" marR="7575" marL="9437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Bidirectional (Event-driven)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JSON-RPC, WebSocket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Chromium-specific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Chromium-based only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Each target requires separate session attachement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WebDriver BiDi</a:t>
                      </a:r>
                      <a:endParaRPr/>
                    </a:p>
                  </a:txBody>
                  <a:tcPr marT="72600" marB="72600" marR="7575" marL="9437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Bidirectional (Event-driven)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WebSocket/CDDL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W3C Standard (in development)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Chrome, Firefox, Edge (growing)</a:t>
                      </a:r>
                      <a:endParaRPr/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600" marB="72600" marR="7575" marL="94375" anchor="b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/>
          <p:nvPr>
            <p:ph type="title"/>
          </p:nvPr>
        </p:nvSpPr>
        <p:spPr>
          <a:xfrm>
            <a:off x="1455583" y="737116"/>
            <a:ext cx="3710095" cy="5370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Features comparison</a:t>
            </a:r>
            <a:endParaRPr/>
          </a:p>
        </p:txBody>
      </p:sp>
      <p:sp>
        <p:nvSpPr>
          <p:cNvPr id="265" name="Google Shape;265;p18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66" name="Google Shape;266;p18"/>
          <p:cNvGraphicFramePr/>
          <p:nvPr/>
        </p:nvGraphicFramePr>
        <p:xfrm>
          <a:off x="4322020" y="211538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CADBDE"/>
                    </a:gs>
                    <a:gs pos="50000">
                      <a:srgbClr val="BED3D7"/>
                    </a:gs>
                    <a:gs pos="100000">
                      <a:srgbClr val="B5CED2"/>
                    </a:gs>
                  </a:gsLst>
                  <a:lin ang="5400000" scaled="0"/>
                </a:gradFill>
                <a:tableStyleId>{20D89170-51E1-48AF-8BBC-E95A92F09006}</a:tableStyleId>
              </a:tblPr>
              <a:tblGrid>
                <a:gridCol w="1657575"/>
                <a:gridCol w="1657575"/>
                <a:gridCol w="1657575"/>
                <a:gridCol w="1657575"/>
              </a:tblGrid>
              <a:tr h="35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/>
                        <a:t>Feature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WebDriver Classic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Chrome DevTools Protocol (CDP)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WebDriver BiDi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Element Interaction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Page Navigation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35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Window/Tab Management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Screenshot Capture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Network Interception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35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Console Log Monitoring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JavaScript Execution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Cookie Management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File Downloads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Mobile Emulation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Performance Profiling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Memory Analysis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Timeline/Tracing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Security Headers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35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Service Worker Control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Geolocation Emulation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Device Emulation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35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Real-time DOM Events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Network Throttling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Coverage Analysis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JavaScript Debugging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20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CSS Styling Control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35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Authentication Headers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35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Request/Response Modification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  <a:tr h="35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Browser Context Isolation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✗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✓</a:t>
                      </a:r>
                      <a:endParaRPr/>
                    </a:p>
                  </a:txBody>
                  <a:tcPr marT="19350" marB="19350" marR="38700" marL="387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>
            <p:ph type="title"/>
          </p:nvPr>
        </p:nvSpPr>
        <p:spPr>
          <a:xfrm>
            <a:off x="5038057" y="2943505"/>
            <a:ext cx="2456047" cy="970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Demo #1</a:t>
            </a:r>
            <a:endParaRPr/>
          </a:p>
        </p:txBody>
      </p:sp>
      <p:sp>
        <p:nvSpPr>
          <p:cNvPr id="273" name="Google Shape;273;p19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1455583" y="980184"/>
            <a:ext cx="2412526" cy="5164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4197030" y="1092017"/>
            <a:ext cx="6641143" cy="5052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Introduction (~3mins)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Web devtools capabilities (~10 mins)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Console and debugging tricks (~10 mins)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CDP, WebDriver BIDI (~7 mins)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AI in the Browser (~7 mins)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* BONUS * communication between the puppeteer and the browser extension (~5 mins)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Q&amp;A session (~3-10 mins)</a:t>
            </a:r>
            <a:endParaRPr/>
          </a:p>
        </p:txBody>
      </p:sp>
      <p:sp>
        <p:nvSpPr>
          <p:cNvPr id="107" name="Google Shape;107;p2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/>
          <p:nvPr>
            <p:ph type="title"/>
          </p:nvPr>
        </p:nvSpPr>
        <p:spPr>
          <a:xfrm>
            <a:off x="1038031" y="1068169"/>
            <a:ext cx="10115939" cy="2681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AI in the web browser</a:t>
            </a:r>
            <a:endParaRPr/>
          </a:p>
        </p:txBody>
      </p:sp>
      <p:sp>
        <p:nvSpPr>
          <p:cNvPr id="279" name="Google Shape;279;p20"/>
          <p:cNvSpPr txBox="1"/>
          <p:nvPr>
            <p:ph idx="1" type="body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Gemini Nano and Google API’s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AI DevTools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Loading custom model into a browser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/>
          <p:nvPr>
            <p:ph type="title"/>
          </p:nvPr>
        </p:nvSpPr>
        <p:spPr>
          <a:xfrm>
            <a:off x="1468815" y="503852"/>
            <a:ext cx="9150675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How to enable Built-in AI Apis in Chrome</a:t>
            </a:r>
            <a:endParaRPr/>
          </a:p>
        </p:txBody>
      </p:sp>
      <p:sp>
        <p:nvSpPr>
          <p:cNvPr id="285" name="Google Shape;285;p21"/>
          <p:cNvSpPr txBox="1"/>
          <p:nvPr>
            <p:ph idx="1" type="body"/>
          </p:nvPr>
        </p:nvSpPr>
        <p:spPr>
          <a:xfrm>
            <a:off x="1450153" y="2108722"/>
            <a:ext cx="8552264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Sign up for the early preview program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https://developer.chrome.com/docs/ai/join-epp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Install Chrome Canary to use latest features.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Enter chrome://chrome-urls/?host=chrome://on-device-internals/#internal-debug-pages and click “Disable internal debugging pages”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Relaunch browser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Enter chrome://flags/#prompt-api-for-gemini-nano and enable this feature flag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Model status can be checked on chrome://on-device-internals/</a:t>
            </a:r>
            <a:endParaRPr/>
          </a:p>
        </p:txBody>
      </p:sp>
      <p:sp>
        <p:nvSpPr>
          <p:cNvPr id="286" name="Google Shape;286;p21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Model details</a:t>
            </a:r>
            <a:endParaRPr/>
          </a:p>
        </p:txBody>
      </p:sp>
      <p:sp>
        <p:nvSpPr>
          <p:cNvPr id="292" name="Google Shape;292;p22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3" name="Google Shape;2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8904" y="134945"/>
            <a:ext cx="5920960" cy="658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 txBox="1"/>
          <p:nvPr>
            <p:ph type="title"/>
          </p:nvPr>
        </p:nvSpPr>
        <p:spPr>
          <a:xfrm>
            <a:off x="1278041" y="161774"/>
            <a:ext cx="9150675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What you can do with Google Built-in</a:t>
            </a:r>
            <a:br>
              <a:rPr lang="en-US"/>
            </a:br>
            <a:r>
              <a:rPr lang="en-US"/>
              <a:t>Gemini (Nano) API?</a:t>
            </a:r>
            <a:endParaRPr/>
          </a:p>
        </p:txBody>
      </p:sp>
      <p:sp>
        <p:nvSpPr>
          <p:cNvPr id="299" name="Google Shape;299;p23"/>
          <p:cNvSpPr txBox="1"/>
          <p:nvPr>
            <p:ph idx="1" type="body"/>
          </p:nvPr>
        </p:nvSpPr>
        <p:spPr>
          <a:xfrm>
            <a:off x="1278041" y="1706748"/>
            <a:ext cx="8552264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Check availability of the model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Count tokens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Manage quota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Prompt with multimodality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Translator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Language detector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Writing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Rephrasing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Summarizing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0" name="Google Shape;300;p23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1" name="Google Shape;3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7492" y="1031789"/>
            <a:ext cx="6525536" cy="1638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3"/>
          <p:cNvSpPr txBox="1"/>
          <p:nvPr/>
        </p:nvSpPr>
        <p:spPr>
          <a:xfrm>
            <a:off x="6677095" y="6226181"/>
            <a:ext cx="5288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https://developer.chrome.com/docs/ai/rewriter-api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"/>
          <p:cNvSpPr txBox="1"/>
          <p:nvPr>
            <p:ph type="title"/>
          </p:nvPr>
        </p:nvSpPr>
        <p:spPr>
          <a:xfrm>
            <a:off x="6776763" y="-144716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Element scoped advices</a:t>
            </a:r>
            <a:endParaRPr/>
          </a:p>
        </p:txBody>
      </p:sp>
      <p:sp>
        <p:nvSpPr>
          <p:cNvPr id="308" name="Google Shape;308;p24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735" y="0"/>
            <a:ext cx="48966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 txBox="1"/>
          <p:nvPr/>
        </p:nvSpPr>
        <p:spPr>
          <a:xfrm>
            <a:off x="6724916" y="1048871"/>
            <a:ext cx="444286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Prompt about your element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Capture screenshot with one button of visible area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Upload your own picture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388" y="0"/>
            <a:ext cx="48966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 txBox="1"/>
          <p:nvPr>
            <p:ph type="title"/>
          </p:nvPr>
        </p:nvSpPr>
        <p:spPr>
          <a:xfrm>
            <a:off x="7521596" y="-164887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Performance Tips</a:t>
            </a:r>
            <a:endParaRPr/>
          </a:p>
        </p:txBody>
      </p:sp>
      <p:pic>
        <p:nvPicPr>
          <p:cNvPr id="317" name="Google Shape;317;p25"/>
          <p:cNvPicPr preferRelativeResize="0"/>
          <p:nvPr/>
        </p:nvPicPr>
        <p:blipFill rotWithShape="1">
          <a:blip r:embed="rId3">
            <a:alphaModFix/>
          </a:blip>
          <a:srcRect b="600" l="0" r="1" t="0"/>
          <a:stretch/>
        </p:blipFill>
        <p:spPr>
          <a:xfrm>
            <a:off x="1175817" y="258193"/>
            <a:ext cx="6056778" cy="633732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5"/>
          <p:cNvSpPr txBox="1"/>
          <p:nvPr>
            <p:ph idx="1" type="body"/>
          </p:nvPr>
        </p:nvSpPr>
        <p:spPr>
          <a:xfrm>
            <a:off x="7592480" y="1026554"/>
            <a:ext cx="3635814" cy="480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* Ask AI about LSP bottleneck your’s website</a:t>
            </a:r>
            <a:endParaRPr/>
          </a:p>
        </p:txBody>
      </p:sp>
      <p:sp>
        <p:nvSpPr>
          <p:cNvPr id="319" name="Google Shape;319;p25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AI DevTools</a:t>
            </a:r>
            <a:endParaRPr/>
          </a:p>
        </p:txBody>
      </p:sp>
      <p:pic>
        <p:nvPicPr>
          <p:cNvPr id="325" name="Google Shape;3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888" y="935914"/>
            <a:ext cx="6355699" cy="541823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6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26"/>
          <p:cNvSpPr txBox="1"/>
          <p:nvPr>
            <p:ph idx="1" type="body"/>
          </p:nvPr>
        </p:nvSpPr>
        <p:spPr>
          <a:xfrm>
            <a:off x="1381119" y="1931437"/>
            <a:ext cx="3068678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✅ Eligibility Requirements: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 You must be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at least 18 years old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 Your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primary language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must be set to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English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 You must be located in a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supported region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For full details and instructions, visit the official documentation: 🔗 </a:t>
            </a:r>
            <a:endParaRPr/>
          </a:p>
          <a:p>
            <a:pPr indent="-2057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 txBox="1"/>
          <p:nvPr>
            <p:ph type="title"/>
          </p:nvPr>
        </p:nvSpPr>
        <p:spPr>
          <a:xfrm>
            <a:off x="1353827" y="3508311"/>
            <a:ext cx="9923770" cy="143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Communication between browser and your extension - BONUS</a:t>
            </a:r>
            <a:endParaRPr/>
          </a:p>
        </p:txBody>
      </p:sp>
      <p:pic>
        <p:nvPicPr>
          <p:cNvPr descr="Obraz zawierający tekst, zrzut ekranu, design&#10;&#10;Zawartość wygenerowana przez AI może być niepoprawna." id="333" name="Google Shape;333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180" l="0" r="0" t="25180"/>
          <a:stretch/>
        </p:blipFill>
        <p:spPr>
          <a:xfrm>
            <a:off x="915600" y="0"/>
            <a:ext cx="1036199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"/>
          <p:cNvSpPr txBox="1"/>
          <p:nvPr>
            <p:ph type="title"/>
          </p:nvPr>
        </p:nvSpPr>
        <p:spPr>
          <a:xfrm>
            <a:off x="1134115" y="235607"/>
            <a:ext cx="9923770" cy="6235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What we need? (via Connection Port)</a:t>
            </a:r>
            <a:endParaRPr/>
          </a:p>
        </p:txBody>
      </p:sp>
      <p:sp>
        <p:nvSpPr>
          <p:cNvPr id="339" name="Google Shape;339;p28"/>
          <p:cNvSpPr txBox="1"/>
          <p:nvPr/>
        </p:nvSpPr>
        <p:spPr>
          <a:xfrm>
            <a:off x="1494182" y="1172816"/>
            <a:ext cx="470926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Our extension loaded to a browser (for instance via puppeteer)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Get extension target and its ID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Open a connection port from the puppeteer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Listen for external connections from the extension, background script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manage connection for each tab, store and track which one is closed and maintains a connection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 a listener to catch all messages from the source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40" name="Google Shape;3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450" y="1121960"/>
            <a:ext cx="5786403" cy="168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4625" y="2943235"/>
            <a:ext cx="31527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4625" y="4048985"/>
            <a:ext cx="3324225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315" y="277564"/>
            <a:ext cx="8278380" cy="157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315" y="2245766"/>
            <a:ext cx="7087799" cy="383098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9"/>
          <p:cNvSpPr/>
          <p:nvPr/>
        </p:nvSpPr>
        <p:spPr>
          <a:xfrm>
            <a:off x="9816775" y="601821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endParaRPr b="0" sz="5400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0" name="Google Shape;350;p29"/>
          <p:cNvSpPr/>
          <p:nvPr/>
        </p:nvSpPr>
        <p:spPr>
          <a:xfrm>
            <a:off x="8855991" y="3448877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  <a:endParaRPr b="0" sz="5400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1381119" y="128882"/>
            <a:ext cx="9150675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Presentation disclaimers</a:t>
            </a:r>
            <a:endParaRPr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1515925" y="1556475"/>
            <a:ext cx="8552400" cy="4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Recording</a:t>
            </a:r>
            <a:r>
              <a:rPr lang="en-US" sz="2400"/>
              <a:t> – cannot guarantee but I plan to keep the live recorded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Expectations</a:t>
            </a:r>
            <a:r>
              <a:rPr lang="en-US" sz="2400"/>
              <a:t> – touch the surface, high level overview. No deep dive into tech details too much.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Q&amp;A </a:t>
            </a:r>
            <a:r>
              <a:rPr lang="en-US" sz="2400"/>
              <a:t>– Please, write a questions with Q: prefix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Presentation</a:t>
            </a:r>
            <a:r>
              <a:rPr lang="en-US" sz="2400"/>
              <a:t> – will be shared on the linkedin after some time, </a:t>
            </a:r>
            <a:r>
              <a:rPr b="1" lang="en-US" sz="2400"/>
              <a:t>PDF</a:t>
            </a:r>
            <a:r>
              <a:rPr lang="en-US" sz="2400"/>
              <a:t> of summary is also planned but not guaranteed.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Source code </a:t>
            </a:r>
            <a:r>
              <a:rPr lang="en-US" sz="2400"/>
              <a:t>of presented apps won’t be shared unless well prepared in future. I don’t plan it now.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Feedback</a:t>
            </a:r>
            <a:r>
              <a:rPr lang="en-US" sz="2400"/>
              <a:t> – </a:t>
            </a:r>
            <a:r>
              <a:rPr lang="en-US" sz="2400"/>
              <a:t>The survey results will be made available at the end.</a:t>
            </a:r>
            <a:endParaRPr sz="2400"/>
          </a:p>
        </p:txBody>
      </p:sp>
      <p:sp>
        <p:nvSpPr>
          <p:cNvPr id="114" name="Google Shape;114;p3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"/>
          <p:cNvSpPr/>
          <p:nvPr/>
        </p:nvSpPr>
        <p:spPr>
          <a:xfrm>
            <a:off x="8123234" y="651517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</a:t>
            </a:r>
            <a:endParaRPr b="0" sz="5400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1928417" y="4939747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4</a:t>
            </a:r>
            <a:endParaRPr b="0" sz="5400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57" name="Google Shape;35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6188" y="228978"/>
            <a:ext cx="6553677" cy="36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0360" y="3753357"/>
            <a:ext cx="7059010" cy="3296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/>
          <p:nvPr/>
        </p:nvSpPr>
        <p:spPr>
          <a:xfrm>
            <a:off x="1711792" y="4378374"/>
            <a:ext cx="9026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And you can now send your messages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Extension </a:t>
            </a:r>
            <a:r>
              <a:rPr lang="en-US" sz="4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-&gt; Puppeteer</a:t>
            </a:r>
            <a:endParaRPr b="0" sz="4000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925" y="1156187"/>
            <a:ext cx="8754697" cy="253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/>
          <p:nvPr/>
        </p:nvSpPr>
        <p:spPr>
          <a:xfrm>
            <a:off x="5404146" y="2847748"/>
            <a:ext cx="15824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Demo</a:t>
            </a:r>
            <a:endParaRPr b="0" sz="4000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 txBox="1"/>
          <p:nvPr>
            <p:ph type="title"/>
          </p:nvPr>
        </p:nvSpPr>
        <p:spPr>
          <a:xfrm>
            <a:off x="1317614" y="690511"/>
            <a:ext cx="4964671" cy="525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Q&amp;A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/>
          <p:nvPr>
            <p:ph type="title"/>
          </p:nvPr>
        </p:nvSpPr>
        <p:spPr>
          <a:xfrm>
            <a:off x="1317614" y="690511"/>
            <a:ext cx="4964671" cy="525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80" name="Google Shape;380;p34"/>
          <p:cNvSpPr txBox="1"/>
          <p:nvPr>
            <p:ph idx="1" type="body"/>
          </p:nvPr>
        </p:nvSpPr>
        <p:spPr>
          <a:xfrm>
            <a:off x="6282286" y="690465"/>
            <a:ext cx="4784372" cy="5253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/>
              <a:t>THE END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1038381" y="0"/>
            <a:ext cx="9150675" cy="1060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 little bit of history</a:t>
            </a:r>
            <a:endParaRPr/>
          </a:p>
        </p:txBody>
      </p:sp>
      <p:sp>
        <p:nvSpPr>
          <p:cNvPr id="120" name="Google Shape;120;p4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1" name="Google Shape;121;p4"/>
          <p:cNvCxnSpPr/>
          <p:nvPr/>
        </p:nvCxnSpPr>
        <p:spPr>
          <a:xfrm>
            <a:off x="1381119" y="3797822"/>
            <a:ext cx="9940337" cy="0"/>
          </a:xfrm>
          <a:prstGeom prst="straightConnector1">
            <a:avLst/>
          </a:prstGeom>
          <a:noFill/>
          <a:ln cap="flat" cmpd="sng" w="9525">
            <a:solidFill>
              <a:srgbClr val="0F171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4"/>
          <p:cNvCxnSpPr/>
          <p:nvPr/>
        </p:nvCxnSpPr>
        <p:spPr>
          <a:xfrm>
            <a:off x="1999839" y="4528027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2ECE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3" name="Google Shape;123;p4"/>
          <p:cNvSpPr txBox="1"/>
          <p:nvPr/>
        </p:nvSpPr>
        <p:spPr>
          <a:xfrm>
            <a:off x="1295949" y="3876763"/>
            <a:ext cx="14275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Netscape 4.x+</a:t>
            </a:r>
            <a:endParaRPr sz="1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723465" y="3899846"/>
            <a:ext cx="109998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Netscape 7.x+</a:t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Netscape Debugging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3306" y="1224558"/>
            <a:ext cx="2884636" cy="2163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bug and Profile JavaScripts using Venkman – JavaScript debugger and  profile tool. – Globinch"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3151" y="1589551"/>
            <a:ext cx="2540662" cy="2106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1381119" y="334955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1997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873781" y="865440"/>
            <a:ext cx="2223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Venkman Debugger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4373226" y="3876763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2001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9307435" y="3855872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2008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6607031" y="6349147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Firebug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5613719" y="3408263"/>
            <a:ext cx="993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2006</a:t>
            </a:r>
            <a:endParaRPr/>
          </a:p>
        </p:txBody>
      </p:sp>
      <p:pic>
        <p:nvPicPr>
          <p:cNvPr descr="Firebug Extension: FireQuery – jQuery development | Software is hard" id="133" name="Google Shape;13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4117" y="4030651"/>
            <a:ext cx="3922351" cy="2298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tscape Debugging" id="134" name="Google Shape;13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0889" y="4263479"/>
            <a:ext cx="2884634" cy="2163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 Helpful In-Browser Web Development Tools — Smashing Magazine" id="135" name="Google Shape;13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23867" y="80498"/>
            <a:ext cx="2402548" cy="150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6607031" y="461962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Chrome DevTools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7057678" y="750647"/>
            <a:ext cx="11300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Chrome 1.0 beta</a:t>
            </a:r>
            <a:endParaRPr/>
          </a:p>
        </p:txBody>
      </p:sp>
      <p:pic>
        <p:nvPicPr>
          <p:cNvPr descr="Chromium Blog: Developer Tools for Google Chrome" id="138" name="Google Shape;13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9804" y="1093192"/>
            <a:ext cx="3196563" cy="260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1833955" y="6426955"/>
            <a:ext cx="20185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Netscape console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9596893" y="1589551"/>
            <a:ext cx="26564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2003,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 proxy debugging tool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853" y="4652772"/>
            <a:ext cx="7146002" cy="2087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>
            <p:ph type="title"/>
          </p:nvPr>
        </p:nvSpPr>
        <p:spPr>
          <a:xfrm>
            <a:off x="1112210" y="117632"/>
            <a:ext cx="8247507" cy="851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Before we begin, few facts</a:t>
            </a:r>
            <a:endParaRPr/>
          </a:p>
        </p:txBody>
      </p:sp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1325163" y="1161430"/>
            <a:ext cx="8552264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719"/>
              </a:buClr>
              <a:buSzPct val="100000"/>
              <a:buFont typeface="Arial"/>
              <a:buChar char="•"/>
            </a:pP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DevTools displayed in the browser panel are real HTML pages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1719"/>
              </a:buClr>
              <a:buSzPct val="100000"/>
              <a:buFont typeface="Arial"/>
              <a:buChar char="•"/>
            </a:pP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You can explore them as regular webpage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1719"/>
              </a:buClr>
              <a:buSzPct val="100000"/>
              <a:buNone/>
            </a:pP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Example in chrome (using URL): </a:t>
            </a:r>
            <a:r>
              <a:rPr b="1" lang="en-US" u="sng">
                <a:solidFill>
                  <a:srgbClr val="0F1719"/>
                </a:solidFill>
                <a:highlight>
                  <a:srgbClr val="95B8B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devtools://devtools/bundled/devtools_app.html</a:t>
            </a: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1719"/>
              </a:buClr>
              <a:buSzPct val="100000"/>
              <a:buNone/>
            </a:pP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In case of firefox- devtools.chrome.enabled is needed in about:config</a:t>
            </a:r>
            <a:endParaRPr b="1">
              <a:solidFill>
                <a:srgbClr val="0F1719"/>
              </a:solidFill>
              <a:highlight>
                <a:srgbClr val="95B8B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1719"/>
              </a:buClr>
              <a:buSzPct val="100000"/>
              <a:buNone/>
            </a:pP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about:devtools-toolbox, then you need to open console twice [ctrl + shift + alt + I]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1719"/>
              </a:buClr>
              <a:buSzPct val="100000"/>
              <a:buFont typeface="Arial"/>
              <a:buChar char="•"/>
            </a:pP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You can interact with them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1719"/>
              </a:buClr>
              <a:buSzPct val="100000"/>
              <a:buChar char="•"/>
            </a:pP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Linux – ncat –lvp wsTarget</a:t>
            </a:r>
            <a:endParaRPr b="1">
              <a:solidFill>
                <a:srgbClr val="0F1719"/>
              </a:solidFill>
              <a:highlight>
                <a:srgbClr val="95B8BF"/>
              </a:highlight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1719"/>
              </a:buClr>
              <a:buSzPct val="100000"/>
              <a:buChar char="•"/>
            </a:pP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Windows (</a:t>
            </a:r>
            <a:r>
              <a:rPr b="1" lang="en-US" u="sng">
                <a:solidFill>
                  <a:srgbClr val="0F1719"/>
                </a:solidFill>
                <a:highlight>
                  <a:srgbClr val="95B8B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PowerCat</a:t>
            </a: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) – Connect-PowerCat –RemoteIp 127.0.0.1 –Port 8080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1719"/>
              </a:buClr>
              <a:buSzPct val="100000"/>
              <a:buChar char="•"/>
            </a:pPr>
            <a:r>
              <a:rPr b="1" lang="en-US">
                <a:solidFill>
                  <a:srgbClr val="0F1719"/>
                </a:solidFill>
                <a:highlight>
                  <a:srgbClr val="95B8BF"/>
                </a:highlight>
              </a:rPr>
              <a:t>Windows (after downloading nmap) – ncat.exe –lvp wsTarget</a:t>
            </a:r>
            <a:endParaRPr b="1">
              <a:solidFill>
                <a:srgbClr val="0F1719"/>
              </a:solidFill>
              <a:highlight>
                <a:srgbClr val="95B8BF"/>
              </a:highlight>
            </a:endParaRPr>
          </a:p>
        </p:txBody>
      </p:sp>
      <p:sp>
        <p:nvSpPr>
          <p:cNvPr id="148" name="Google Shape;148;p5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173703" y="810813"/>
            <a:ext cx="12006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devtools://devtools/bundled/devtools_app.html?ws=127.0.0.1:6123&amp;panel=console&amp;inspected_test=https://example.com&amp;debugFrontend=true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9914275" y="1093650"/>
            <a:ext cx="212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If you want to debug via ws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51" name="Google Shape;151;p5"/>
          <p:cNvCxnSpPr>
            <a:stCxn id="150" idx="1"/>
          </p:cNvCxnSpPr>
          <p:nvPr/>
        </p:nvCxnSpPr>
        <p:spPr>
          <a:xfrm rot="10800000">
            <a:off x="9453475" y="969000"/>
            <a:ext cx="460800" cy="30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1067532" y="148619"/>
            <a:ext cx="7464676" cy="792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It’s looks like</a:t>
            </a:r>
            <a:endParaRPr/>
          </a:p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6555" y="148619"/>
            <a:ext cx="5395649" cy="392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531" y="2640578"/>
            <a:ext cx="10260111" cy="3954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1353827" y="3508311"/>
            <a:ext cx="9923770" cy="143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Web DevTools Capabilities</a:t>
            </a:r>
            <a:endParaRPr/>
          </a:p>
        </p:txBody>
      </p:sp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Most interesting from my perspective features available from the browser</a:t>
            </a:r>
            <a:endParaRPr/>
          </a:p>
        </p:txBody>
      </p:sp>
      <p:pic>
        <p:nvPicPr>
          <p:cNvPr descr="Obraz zawierający tekst, zrzut ekranu, design&#10;&#10;Zawartość wygenerowana przez AI może być niepoprawna." id="166" name="Google Shape;166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180" l="0" r="0" t="25180"/>
          <a:stretch/>
        </p:blipFill>
        <p:spPr>
          <a:xfrm>
            <a:off x="915988" y="0"/>
            <a:ext cx="1036161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1107000" y="98675"/>
            <a:ext cx="9808773" cy="970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Features</a:t>
            </a:r>
            <a:endParaRPr/>
          </a:p>
        </p:txBody>
      </p:sp>
      <p:sp>
        <p:nvSpPr>
          <p:cNvPr id="173" name="Google Shape;173;p8"/>
          <p:cNvSpPr txBox="1"/>
          <p:nvPr>
            <p:ph idx="1" type="body"/>
          </p:nvPr>
        </p:nvSpPr>
        <p:spPr>
          <a:xfrm>
            <a:off x="1276227" y="1069664"/>
            <a:ext cx="4627186" cy="4704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Panels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Memory analysis with snapshots</a:t>
            </a:r>
            <a:endParaRPr/>
          </a:p>
          <a:p>
            <a:pPr indent="-228600" lvl="2" marL="6858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Detached DOM elements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Networking</a:t>
            </a:r>
            <a:endParaRPr/>
          </a:p>
          <a:p>
            <a:pPr indent="-228600" lvl="2" marL="6858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Throttling simulation</a:t>
            </a:r>
            <a:endParaRPr/>
          </a:p>
          <a:p>
            <a:pPr indent="-228600" lvl="2" marL="6858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Mobile bridging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3D View – powerful to investigate stacking contexts, z-indexes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Accessibility analysis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CSP Analysis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and more…</a:t>
            </a:r>
            <a:endParaRPr/>
          </a:p>
          <a:p>
            <a:pPr indent="-111125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74" name="Google Shape;174;p8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413" y="937464"/>
            <a:ext cx="5983788" cy="448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 txBox="1"/>
          <p:nvPr/>
        </p:nvSpPr>
        <p:spPr>
          <a:xfrm>
            <a:off x="5631400" y="5590250"/>
            <a:ext cx="6390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Logpoints - https://developer.chrome.com/docs/devtools/javascript/source-maps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>
            <p:ph type="title"/>
          </p:nvPr>
        </p:nvSpPr>
        <p:spPr>
          <a:xfrm>
            <a:off x="1101066" y="134484"/>
            <a:ext cx="9808773" cy="872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Features preview</a:t>
            </a:r>
            <a:endParaRPr/>
          </a:p>
        </p:txBody>
      </p:sp>
      <p:sp>
        <p:nvSpPr>
          <p:cNvPr id="182" name="Google Shape;182;p9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rome DevTools Memory panel showing a heap snapshot with object memory usage details to assist in performance and memory optimization" id="183" name="Google Shape;18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185" y="1878497"/>
            <a:ext cx="5532163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ome DevTools Performance panel showing CPU usage timeline and detailed summary of scripting, rendering, and painting times" id="184" name="Google Shape;184;p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660" y="1184786"/>
            <a:ext cx="5275992" cy="50252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937544" y="5930152"/>
            <a:ext cx="57631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https://developer.chrome.com/docs/devtools/overview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6096000" y="6354184"/>
            <a:ext cx="61350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https://developer.chrome.com/docs/devtools/performance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Custom 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2025-07-27T11:23:43Z</dcterms:created>
  <dc:creator>Adrian Blasiak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